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346" r:id="rId5"/>
    <p:sldId id="567" r:id="rId6"/>
    <p:sldId id="568" r:id="rId7"/>
    <p:sldId id="594" r:id="rId8"/>
    <p:sldId id="570" r:id="rId9"/>
    <p:sldId id="611" r:id="rId10"/>
    <p:sldId id="571" r:id="rId11"/>
    <p:sldId id="572" r:id="rId12"/>
    <p:sldId id="549" r:id="rId13"/>
    <p:sldId id="589" r:id="rId14"/>
    <p:sldId id="282" r:id="rId15"/>
    <p:sldId id="523" r:id="rId16"/>
    <p:sldId id="575" r:id="rId17"/>
    <p:sldId id="608" r:id="rId18"/>
    <p:sldId id="607" r:id="rId19"/>
    <p:sldId id="576" r:id="rId20"/>
    <p:sldId id="588" r:id="rId21"/>
    <p:sldId id="609" r:id="rId22"/>
    <p:sldId id="553" r:id="rId23"/>
    <p:sldId id="490" r:id="rId24"/>
    <p:sldId id="577" r:id="rId25"/>
    <p:sldId id="578" r:id="rId26"/>
    <p:sldId id="590" r:id="rId27"/>
    <p:sldId id="579" r:id="rId28"/>
    <p:sldId id="550" r:id="rId29"/>
    <p:sldId id="527" r:id="rId30"/>
    <p:sldId id="591" r:id="rId31"/>
    <p:sldId id="528" r:id="rId32"/>
    <p:sldId id="529" r:id="rId33"/>
    <p:sldId id="530" r:id="rId34"/>
    <p:sldId id="531" r:id="rId35"/>
    <p:sldId id="532" r:id="rId36"/>
    <p:sldId id="533" r:id="rId37"/>
    <p:sldId id="535" r:id="rId38"/>
    <p:sldId id="536" r:id="rId39"/>
    <p:sldId id="537" r:id="rId40"/>
    <p:sldId id="580" r:id="rId41"/>
    <p:sldId id="592" r:id="rId42"/>
    <p:sldId id="601" r:id="rId43"/>
    <p:sldId id="602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ŚP" id="{A1EA2892-42AE-4E84-B3FF-A4EE238BC4F5}">
          <p14:sldIdLst>
            <p14:sldId id="346"/>
            <p14:sldId id="567"/>
            <p14:sldId id="568"/>
            <p14:sldId id="594"/>
            <p14:sldId id="570"/>
            <p14:sldId id="611"/>
            <p14:sldId id="571"/>
            <p14:sldId id="572"/>
            <p14:sldId id="549"/>
            <p14:sldId id="589"/>
            <p14:sldId id="282"/>
            <p14:sldId id="523"/>
            <p14:sldId id="575"/>
            <p14:sldId id="608"/>
            <p14:sldId id="607"/>
            <p14:sldId id="576"/>
            <p14:sldId id="588"/>
            <p14:sldId id="609"/>
            <p14:sldId id="553"/>
            <p14:sldId id="490"/>
            <p14:sldId id="577"/>
            <p14:sldId id="578"/>
            <p14:sldId id="590"/>
            <p14:sldId id="579"/>
            <p14:sldId id="550"/>
            <p14:sldId id="527"/>
            <p14:sldId id="591"/>
            <p14:sldId id="528"/>
            <p14:sldId id="529"/>
            <p14:sldId id="530"/>
            <p14:sldId id="531"/>
            <p14:sldId id="532"/>
            <p14:sldId id="533"/>
            <p14:sldId id="535"/>
            <p14:sldId id="536"/>
            <p14:sldId id="537"/>
            <p14:sldId id="580"/>
            <p14:sldId id="592"/>
            <p14:sldId id="601"/>
            <p14:sldId id="6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a Nieplowicz" initials="AN" lastIdx="15" clrIdx="0">
    <p:extLst>
      <p:ext uri="{19B8F6BF-5375-455C-9EA6-DF929625EA0E}">
        <p15:presenceInfo xmlns:p15="http://schemas.microsoft.com/office/powerpoint/2012/main" userId="S::alina.nieplowicz@pfrportal.pl::1fd62803-f289-4f5c-8ad3-87cfab0d0273" providerId="AD"/>
      </p:ext>
    </p:extLst>
  </p:cmAuthor>
  <p:cmAuthor id="2" name="Patryk" initials="P" lastIdx="16" clrIdx="1">
    <p:extLst>
      <p:ext uri="{19B8F6BF-5375-455C-9EA6-DF929625EA0E}">
        <p15:presenceInfo xmlns:p15="http://schemas.microsoft.com/office/powerpoint/2012/main" userId="S::patryk.wyczolkowski@pfrportal.pl::c8c73088-4200-4f66-bb7c-b928e33fc7bd" providerId="AD"/>
      </p:ext>
    </p:extLst>
  </p:cmAuthor>
  <p:cmAuthor id="3" name="Łukasz Skoczeń" initials="ŁS" lastIdx="4" clrIdx="2">
    <p:extLst>
      <p:ext uri="{19B8F6BF-5375-455C-9EA6-DF929625EA0E}">
        <p15:presenceInfo xmlns:p15="http://schemas.microsoft.com/office/powerpoint/2012/main" userId="S::lukasz.skoczen@pfrportal.pl::72b83827-9633-4a77-83db-0dbe90f719f6" providerId="AD"/>
      </p:ext>
    </p:extLst>
  </p:cmAuthor>
  <p:cmAuthor id="4" name="Krzysztof Słomiński" initials="KS" lastIdx="1" clrIdx="3">
    <p:extLst>
      <p:ext uri="{19B8F6BF-5375-455C-9EA6-DF929625EA0E}">
        <p15:presenceInfo xmlns:p15="http://schemas.microsoft.com/office/powerpoint/2012/main" userId="S::krzysztof.slominski@pfrportal.pl::f3c2a31c-404a-4b72-8e3e-d3be8a74a4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928"/>
    <a:srgbClr val="E1A79A"/>
    <a:srgbClr val="0C7492"/>
    <a:srgbClr val="545454"/>
    <a:srgbClr val="D2796D"/>
    <a:srgbClr val="E95F6C"/>
    <a:srgbClr val="F7A500"/>
    <a:srgbClr val="76C71C"/>
    <a:srgbClr val="C34B45"/>
    <a:srgbClr val="202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D866F-00C3-4756-AB2D-4138EDB8ADBC}" v="227" dt="2021-04-14T14:33:15.687"/>
    <p1510:client id="{0B900EC0-B1BB-47DF-89F1-6230AB56581C}" v="1" dt="2021-04-14T16:54:21.938"/>
    <p1510:client id="{507B2809-6E63-46F7-B7DE-806599AA038D}" v="66" dt="2021-04-14T15:00:27.49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>
        <p:guide orient="horz" pos="2137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63-47DA-9CBB-A6E77B6414C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163-47DA-9CBB-A6E77B6414C3}"/>
              </c:ext>
            </c:extLst>
          </c:dPt>
          <c:dPt>
            <c:idx val="2"/>
            <c:bubble3D val="0"/>
            <c:spPr>
              <a:solidFill>
                <a:srgbClr val="0C749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63-47DA-9CBB-A6E77B6414C3}"/>
              </c:ext>
            </c:extLst>
          </c:dPt>
          <c:dPt>
            <c:idx val="3"/>
            <c:bubble3D val="0"/>
            <c:spPr>
              <a:solidFill>
                <a:srgbClr val="B6192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163-47DA-9CBB-A6E77B6414C3}"/>
              </c:ext>
            </c:extLst>
          </c:dPt>
          <c:cat>
            <c:strRef>
              <c:f>Arkusz1!$A$2:$A$5</c:f>
              <c:strCache>
                <c:ptCount val="4"/>
                <c:pt idx="0">
                  <c:v>1. kwartał</c:v>
                </c:pt>
                <c:pt idx="1">
                  <c:v>2. kwartał</c:v>
                </c:pt>
                <c:pt idx="2">
                  <c:v>3. kwartał</c:v>
                </c:pt>
                <c:pt idx="3">
                  <c:v>4. kwartał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3-47DA-9CBB-A6E77B641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8A58-2753-4197-8166-AE04926500E9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ED14E-534A-4021-9A27-DFF157D143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17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D14E-534A-4021-9A27-DFF157D1437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8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D14E-534A-4021-9A27-DFF157D1437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23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ED14E-534A-4021-9A27-DFF157D1437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47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3FA96-8833-4BFD-9991-9E7502F14C07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090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3FA96-8833-4BFD-9991-9E7502F14C07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18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F28D04DD-F69D-47B4-A17D-BFBEE764484E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tekst, zastawa stołowa, znak, talerz&#10;&#10;Opis wygenerowany automatycznie">
            <a:extLst>
              <a:ext uri="{FF2B5EF4-FFF2-40B4-BE49-F238E27FC236}">
                <a16:creationId xmlns:a16="http://schemas.microsoft.com/office/drawing/2014/main" id="{F726F18B-BDA3-4082-99CF-94C6C4F95B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896" y="709984"/>
            <a:ext cx="2154901" cy="867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94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KROFI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cxnSp>
        <p:nvCxnSpPr>
          <p:cNvPr id="4" name="Straight Arrow Connector 6">
            <a:extLst>
              <a:ext uri="{FF2B5EF4-FFF2-40B4-BE49-F238E27FC236}">
                <a16:creationId xmlns:a16="http://schemas.microsoft.com/office/drawing/2014/main" id="{06E40B45-C5C4-497B-B803-ACA7B5636DA6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789939" cy="0"/>
          </a:xfrm>
          <a:prstGeom prst="straightConnector1">
            <a:avLst/>
          </a:prstGeom>
          <a:ln w="25400">
            <a:gradFill flip="none" rotWithShape="1">
              <a:gsLst>
                <a:gs pos="95000">
                  <a:srgbClr val="D2796D">
                    <a:alpha val="0"/>
                  </a:srgbClr>
                </a:gs>
                <a:gs pos="70000">
                  <a:srgbClr val="C34B45"/>
                </a:gs>
                <a:gs pos="30000">
                  <a:srgbClr val="C00000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5F74DC0-A457-449D-8B26-1977CDD9F341}"/>
              </a:ext>
            </a:extLst>
          </p:cNvPr>
          <p:cNvSpPr txBox="1"/>
          <p:nvPr userDrawn="1"/>
        </p:nvSpPr>
        <p:spPr>
          <a:xfrm>
            <a:off x="10800000" y="936000"/>
            <a:ext cx="135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MIKROFIRMA</a:t>
            </a:r>
          </a:p>
        </p:txBody>
      </p:sp>
    </p:spTree>
    <p:extLst>
      <p:ext uri="{BB962C8B-B14F-4D97-AF65-F5344CB8AC3E}">
        <p14:creationId xmlns:p14="http://schemas.microsoft.com/office/powerpoint/2010/main" val="413550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Ś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cxnSp>
        <p:nvCxnSpPr>
          <p:cNvPr id="4" name="Straight Arrow Connector 6">
            <a:extLst>
              <a:ext uri="{FF2B5EF4-FFF2-40B4-BE49-F238E27FC236}">
                <a16:creationId xmlns:a16="http://schemas.microsoft.com/office/drawing/2014/main" id="{06E40B45-C5C4-497B-B803-ACA7B5636DA6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789939" cy="0"/>
          </a:xfrm>
          <a:prstGeom prst="straightConnector1">
            <a:avLst/>
          </a:prstGeom>
          <a:ln w="25400">
            <a:gradFill flip="none" rotWithShape="1">
              <a:gsLst>
                <a:gs pos="95000">
                  <a:srgbClr val="D2796D">
                    <a:alpha val="0"/>
                  </a:srgbClr>
                </a:gs>
                <a:gs pos="70000">
                  <a:srgbClr val="C34B45"/>
                </a:gs>
                <a:gs pos="30000">
                  <a:srgbClr val="C00000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47C3607-CB2F-4A19-BC78-D85434D3A55E}"/>
              </a:ext>
            </a:extLst>
          </p:cNvPr>
          <p:cNvSpPr txBox="1"/>
          <p:nvPr userDrawn="1"/>
        </p:nvSpPr>
        <p:spPr>
          <a:xfrm>
            <a:off x="11124000" y="936000"/>
            <a:ext cx="646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MŚP</a:t>
            </a:r>
          </a:p>
        </p:txBody>
      </p:sp>
    </p:spTree>
    <p:extLst>
      <p:ext uri="{BB962C8B-B14F-4D97-AF65-F5344CB8AC3E}">
        <p14:creationId xmlns:p14="http://schemas.microsoft.com/office/powerpoint/2010/main" val="361738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cxnSp>
        <p:nvCxnSpPr>
          <p:cNvPr id="4" name="Straight Arrow Connector 6">
            <a:extLst>
              <a:ext uri="{FF2B5EF4-FFF2-40B4-BE49-F238E27FC236}">
                <a16:creationId xmlns:a16="http://schemas.microsoft.com/office/drawing/2014/main" id="{06E40B45-C5C4-497B-B803-ACA7B5636DA6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1563201" cy="0"/>
          </a:xfrm>
          <a:prstGeom prst="straightConnector1">
            <a:avLst/>
          </a:prstGeom>
          <a:ln w="25400">
            <a:gradFill flip="none" rotWithShape="1">
              <a:gsLst>
                <a:gs pos="95000">
                  <a:srgbClr val="D2796D">
                    <a:alpha val="0"/>
                  </a:srgbClr>
                </a:gs>
                <a:gs pos="70000">
                  <a:schemeClr val="accent2">
                    <a:lumMod val="20000"/>
                    <a:lumOff val="80000"/>
                  </a:schemeClr>
                </a:gs>
                <a:gs pos="3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16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1278028-25B7-43F2-B4F4-63FDDF524AE3}"/>
              </a:ext>
            </a:extLst>
          </p:cNvPr>
          <p:cNvSpPr/>
          <p:nvPr userDrawn="1"/>
        </p:nvSpPr>
        <p:spPr>
          <a:xfrm>
            <a:off x="0" y="5883964"/>
            <a:ext cx="12192000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tekst, zastawa stołowa, znak, talerz&#10;&#10;Opis wygenerowany automatycznie">
            <a:extLst>
              <a:ext uri="{FF2B5EF4-FFF2-40B4-BE49-F238E27FC236}">
                <a16:creationId xmlns:a16="http://schemas.microsoft.com/office/drawing/2014/main" id="{E1D179C7-1B53-4D59-AA18-4A31A9D5D8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69" y="6112033"/>
            <a:ext cx="1472162" cy="592774"/>
          </a:xfrm>
          <a:prstGeom prst="rect">
            <a:avLst/>
          </a:prstGeom>
          <a:noFill/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02603C21-672C-4D85-9437-BFD3F65420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678" y="6040140"/>
            <a:ext cx="646262" cy="64626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740D7A7-4739-4BAE-A9C4-C6AD5FB4AD0A}"/>
              </a:ext>
            </a:extLst>
          </p:cNvPr>
          <p:cNvSpPr txBox="1"/>
          <p:nvPr userDrawn="1"/>
        </p:nvSpPr>
        <p:spPr>
          <a:xfrm>
            <a:off x="1166190" y="6138537"/>
            <a:ext cx="316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>
                <a:solidFill>
                  <a:schemeClr val="bg1"/>
                </a:solidFill>
              </a:rPr>
              <a:t>Tarcza Finansowa 1.0</a:t>
            </a:r>
          </a:p>
        </p:txBody>
      </p:sp>
    </p:spTree>
    <p:extLst>
      <p:ext uri="{BB962C8B-B14F-4D97-AF65-F5344CB8AC3E}">
        <p14:creationId xmlns:p14="http://schemas.microsoft.com/office/powerpoint/2010/main" val="397259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F01C8B74-DA11-4939-8183-7B07BC830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3399" y="0"/>
            <a:ext cx="1325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17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3DD7B0-F4B3-46F3-8273-E5051332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130BC9-824B-4B16-A397-557CAEBE5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1A1334-E476-4E29-A486-A1934444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06A39C-7B1E-4E93-8F58-D0243B55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EE09B4-072B-4D9F-BF82-735D14021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173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05319C-D0A9-4A1A-A303-7DFBE0D5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65F0EA-FDEC-441E-9567-D238AF2AE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1F8EA6-C082-428C-BC1C-5070C2513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4A55C97-1877-4873-910A-4D949A14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6509010-E06C-4F29-A745-1E85FAFD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73573B-0AB4-491C-9DCA-E65D74C6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834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7DC2B8-9AF8-4A22-97D4-34F25C7A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6E73541-883B-4EA2-A90F-0D92CD837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EEDEC53-81EF-4B60-B210-BA1E6CE29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D4AB7CD-BB89-4542-9431-87AFDEEE2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DEE9497-F4E0-4B07-B340-22CDAEEE0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821197F-7A5F-408C-B9A4-637851B6E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5E2212F-19DB-4FF2-9272-761A0BB4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D6703F3-5330-4F10-91DA-67DF1073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9735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7EF263-478A-4E61-AE6D-3B527540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EE3C6E7-B434-4D6A-AE45-9B244A80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26124B6-8652-4C76-B5EA-7CF0C9E47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8A52962-E682-4B62-A5DB-24D765FE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976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1920F60-79B9-425A-9C99-ABF00470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A5882F6-29A9-4F46-A84D-53517FD7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715A6C4-0EF8-4470-9505-CEC6E244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667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BA9EA96-7AD1-4E59-A352-202C5DBB9255}"/>
              </a:ext>
            </a:extLst>
          </p:cNvPr>
          <p:cNvSpPr/>
          <p:nvPr userDrawn="1"/>
        </p:nvSpPr>
        <p:spPr>
          <a:xfrm>
            <a:off x="0" y="0"/>
            <a:ext cx="39469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7DA1942-4AD3-4F5B-92E6-5B65580DDE37}"/>
              </a:ext>
            </a:extLst>
          </p:cNvPr>
          <p:cNvSpPr txBox="1"/>
          <p:nvPr userDrawn="1"/>
        </p:nvSpPr>
        <p:spPr>
          <a:xfrm>
            <a:off x="10800000" y="936000"/>
            <a:ext cx="135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MIKROFIRMA</a:t>
            </a:r>
          </a:p>
        </p:txBody>
      </p:sp>
    </p:spTree>
    <p:extLst>
      <p:ext uri="{BB962C8B-B14F-4D97-AF65-F5344CB8AC3E}">
        <p14:creationId xmlns:p14="http://schemas.microsoft.com/office/powerpoint/2010/main" val="4224845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A84441-2E09-4A64-A1C6-1594DF31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7A6D55-A092-48B3-8484-BD9275F3B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08F64BD-559C-489B-A38F-D381BD464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C387324-62C9-4D44-8B1F-C25DF9523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7378AE-EFE1-4503-B43D-E79F2F18C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25464CB-604F-4B67-B8F2-909B595D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525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505239-E427-41E0-8BF7-6D3E41CB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250C75E-CB54-42C1-BFF2-E1A42C1C7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1993384-F2CA-46F8-9C23-5ACA4994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1BCD36C-832E-4783-8070-C80E8EB5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694EB2-A28A-41AC-89DA-6ACF8B9E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3EACE6-7290-426F-916A-0838A71C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432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CF350-26CB-43B8-90E3-A530CBF5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E7455C-B877-4737-B21A-4D99C6BBB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52BD9D-5656-4566-B310-9B4F4CFA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D190BC-C8BD-4B5C-BFEE-E3951668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2A082D-67C8-446E-9B2C-96783CF3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351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E0902A1-54B9-4206-8BFB-1BBFE95C3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BDCE735-9610-430C-872E-35C02DF64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2CFF44-A602-445A-BC1C-AA238DF8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BC3C50-7ACA-4BF0-9D1F-3DBFCD29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2F1B9D-A1F8-4F15-9878-3190D1E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8436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 ze zdjęciem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budynek, zewnętrzne, chodnik, siedzi&#10;&#10;Opis wygenerowany automatycznie">
            <a:extLst>
              <a:ext uri="{FF2B5EF4-FFF2-40B4-BE49-F238E27FC236}">
                <a16:creationId xmlns:a16="http://schemas.microsoft.com/office/drawing/2014/main" id="{27C98C6B-BAEC-4D7F-A5F8-E22ADE64C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BD63880-2C3D-43F1-BE59-1029C22FDC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BB50A444-EE2A-4FA8-B33F-95B4D4F14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291" y="1433094"/>
            <a:ext cx="11232000" cy="8023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sz="4000">
                <a:latin typeface="+mn-lt"/>
              </a:rPr>
              <a:t>Tytuł prezentacji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F715865-D930-443C-BF42-86F578869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90" y="2583525"/>
            <a:ext cx="11234473" cy="1122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Podytył</a:t>
            </a:r>
            <a:r>
              <a:rPr lang="pl-PL"/>
              <a:t> prezentacji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A3999DBB-FFEA-4DF2-84F2-B37B4A0656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91" y="5685429"/>
            <a:ext cx="2636708" cy="905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/>
              <a:t>Imię Nazwisko</a:t>
            </a:r>
          </a:p>
          <a:p>
            <a:r>
              <a:rPr lang="pl-PL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075998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zy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6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BA9EA96-7AD1-4E59-A352-202C5DBB9255}"/>
              </a:ext>
            </a:extLst>
          </p:cNvPr>
          <p:cNvSpPr/>
          <p:nvPr userDrawn="1"/>
        </p:nvSpPr>
        <p:spPr>
          <a:xfrm>
            <a:off x="0" y="0"/>
            <a:ext cx="39469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7DA1942-4AD3-4F5B-92E6-5B65580DDE37}"/>
              </a:ext>
            </a:extLst>
          </p:cNvPr>
          <p:cNvSpPr txBox="1"/>
          <p:nvPr userDrawn="1"/>
        </p:nvSpPr>
        <p:spPr>
          <a:xfrm>
            <a:off x="10800000" y="936000"/>
            <a:ext cx="135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MIKROFIRMA</a:t>
            </a:r>
          </a:p>
        </p:txBody>
      </p:sp>
    </p:spTree>
    <p:extLst>
      <p:ext uri="{BB962C8B-B14F-4D97-AF65-F5344CB8AC3E}">
        <p14:creationId xmlns:p14="http://schemas.microsoft.com/office/powerpoint/2010/main" val="241114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BA9EA96-7AD1-4E59-A352-202C5DBB9255}"/>
              </a:ext>
            </a:extLst>
          </p:cNvPr>
          <p:cNvSpPr/>
          <p:nvPr userDrawn="1"/>
        </p:nvSpPr>
        <p:spPr>
          <a:xfrm>
            <a:off x="0" y="0"/>
            <a:ext cx="39469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7DA1942-4AD3-4F5B-92E6-5B65580DDE37}"/>
              </a:ext>
            </a:extLst>
          </p:cNvPr>
          <p:cNvSpPr txBox="1"/>
          <p:nvPr userDrawn="1"/>
        </p:nvSpPr>
        <p:spPr>
          <a:xfrm>
            <a:off x="11124000" y="936000"/>
            <a:ext cx="646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MŚP</a:t>
            </a:r>
          </a:p>
        </p:txBody>
      </p:sp>
    </p:spTree>
    <p:extLst>
      <p:ext uri="{BB962C8B-B14F-4D97-AF65-F5344CB8AC3E}">
        <p14:creationId xmlns:p14="http://schemas.microsoft.com/office/powerpoint/2010/main" val="117571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BA9EA96-7AD1-4E59-A352-202C5DBB9255}"/>
              </a:ext>
            </a:extLst>
          </p:cNvPr>
          <p:cNvSpPr/>
          <p:nvPr userDrawn="1"/>
        </p:nvSpPr>
        <p:spPr>
          <a:xfrm>
            <a:off x="0" y="0"/>
            <a:ext cx="46414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B2DFF84-4B0B-4DBB-ACB9-2B519881C35E}"/>
              </a:ext>
            </a:extLst>
          </p:cNvPr>
          <p:cNvSpPr txBox="1"/>
          <p:nvPr userDrawn="1"/>
        </p:nvSpPr>
        <p:spPr>
          <a:xfrm>
            <a:off x="10800000" y="936000"/>
            <a:ext cx="135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MIKROFIRMA</a:t>
            </a:r>
          </a:p>
        </p:txBody>
      </p:sp>
    </p:spTree>
    <p:extLst>
      <p:ext uri="{BB962C8B-B14F-4D97-AF65-F5344CB8AC3E}">
        <p14:creationId xmlns:p14="http://schemas.microsoft.com/office/powerpoint/2010/main" val="2529931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BA9EA96-7AD1-4E59-A352-202C5DBB9255}"/>
              </a:ext>
            </a:extLst>
          </p:cNvPr>
          <p:cNvSpPr/>
          <p:nvPr userDrawn="1"/>
        </p:nvSpPr>
        <p:spPr>
          <a:xfrm>
            <a:off x="0" y="0"/>
            <a:ext cx="46414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7338CFA-55A0-4DDD-BC8F-CA562E9A8519}"/>
              </a:ext>
            </a:extLst>
          </p:cNvPr>
          <p:cNvSpPr txBox="1"/>
          <p:nvPr userDrawn="1"/>
        </p:nvSpPr>
        <p:spPr>
          <a:xfrm>
            <a:off x="11124000" y="936000"/>
            <a:ext cx="646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MŚP</a:t>
            </a:r>
          </a:p>
        </p:txBody>
      </p:sp>
    </p:spTree>
    <p:extLst>
      <p:ext uri="{BB962C8B-B14F-4D97-AF65-F5344CB8AC3E}">
        <p14:creationId xmlns:p14="http://schemas.microsoft.com/office/powerpoint/2010/main" val="132043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1CA5FC2-4585-4B05-8CD6-A6610C70F109}"/>
              </a:ext>
            </a:extLst>
          </p:cNvPr>
          <p:cNvSpPr txBox="1"/>
          <p:nvPr userDrawn="1"/>
        </p:nvSpPr>
        <p:spPr>
          <a:xfrm>
            <a:off x="10800000" y="936000"/>
            <a:ext cx="135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MIKROFIRMA</a:t>
            </a:r>
          </a:p>
        </p:txBody>
      </p:sp>
    </p:spTree>
    <p:extLst>
      <p:ext uri="{BB962C8B-B14F-4D97-AF65-F5344CB8AC3E}">
        <p14:creationId xmlns:p14="http://schemas.microsoft.com/office/powerpoint/2010/main" val="399926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DA65AF6-204B-4021-9C6F-CD60265608B5}"/>
              </a:ext>
            </a:extLst>
          </p:cNvPr>
          <p:cNvSpPr txBox="1"/>
          <p:nvPr userDrawn="1"/>
        </p:nvSpPr>
        <p:spPr>
          <a:xfrm>
            <a:off x="11124000" y="936000"/>
            <a:ext cx="646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>
                <a:solidFill>
                  <a:schemeClr val="accent1"/>
                </a:solidFill>
              </a:rPr>
              <a:t>MŚP</a:t>
            </a:r>
          </a:p>
        </p:txBody>
      </p:sp>
    </p:spTree>
    <p:extLst>
      <p:ext uri="{BB962C8B-B14F-4D97-AF65-F5344CB8AC3E}">
        <p14:creationId xmlns:p14="http://schemas.microsoft.com/office/powerpoint/2010/main" val="388575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73F1830-1CBC-4783-9382-979DE9946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3938" y="260500"/>
            <a:ext cx="646262" cy="646262"/>
          </a:xfrm>
          <a:prstGeom prst="rect">
            <a:avLst/>
          </a:prstGeom>
        </p:spPr>
      </p:pic>
      <p:cxnSp>
        <p:nvCxnSpPr>
          <p:cNvPr id="4" name="Straight Arrow Connector 6">
            <a:extLst>
              <a:ext uri="{FF2B5EF4-FFF2-40B4-BE49-F238E27FC236}">
                <a16:creationId xmlns:a16="http://schemas.microsoft.com/office/drawing/2014/main" id="{06E40B45-C5C4-497B-B803-ACA7B5636DA6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1563201" cy="0"/>
          </a:xfrm>
          <a:prstGeom prst="straightConnector1">
            <a:avLst/>
          </a:prstGeom>
          <a:ln w="25400">
            <a:gradFill flip="none" rotWithShape="1">
              <a:gsLst>
                <a:gs pos="95000">
                  <a:srgbClr val="D2796D">
                    <a:alpha val="0"/>
                  </a:srgbClr>
                </a:gs>
                <a:gs pos="70000">
                  <a:srgbClr val="C34B45"/>
                </a:gs>
                <a:gs pos="30000">
                  <a:srgbClr val="C00000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38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BDEB0A6-292E-466C-BEB0-D455F756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4E1799-3AAE-4377-BE76-15B7813E8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EDA48E0-3382-4185-80D2-64D04ADF1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0161A-5E3F-4BA1-B282-AA5A89005C68}" type="datetimeFigureOut">
              <a:rPr lang="pl-PL" smtClean="0"/>
              <a:t>15.04.2021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DABFBE-E819-47D2-8405-55EC8D6BD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05920F-61C6-426B-A709-BAAC63FC6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BB8F-6842-4149-B045-79C6837B98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192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66" r:id="rId4"/>
    <p:sldLayoutId id="2147483665" r:id="rId5"/>
    <p:sldLayoutId id="2147483667" r:id="rId6"/>
    <p:sldLayoutId id="2147483663" r:id="rId7"/>
    <p:sldLayoutId id="2147483668" r:id="rId8"/>
    <p:sldLayoutId id="2147483660" r:id="rId9"/>
    <p:sldLayoutId id="2147483669" r:id="rId10"/>
    <p:sldLayoutId id="2147483670" r:id="rId11"/>
    <p:sldLayoutId id="2147483664" r:id="rId12"/>
    <p:sldLayoutId id="2147483671" r:id="rId13"/>
    <p:sldLayoutId id="2147483661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52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eur-lex.europa.eu/legal-content/PL/TXT/PDF/?uri=CELEX:32014R0651&amp;from=EN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svg"/><Relationship Id="rId5" Type="http://schemas.openxmlformats.org/officeDocument/2006/relationships/image" Target="../media/image5.png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gov.pl/web/finanse/wsparcie-finansowe-dla-firm-w-ramach-tarczy-finansowej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5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pfrsa.pl/tarcza-finansowa-pfr/tarcza-finansowa-pfr-10.html#mmsp" TargetMode="Externa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3600698-C84F-4AA4-8F7A-93B9B0B24E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5639" b="10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1C2055D0-7193-4DD6-A00F-51DDA0E6C8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B61928">
                  <a:alpha val="95000"/>
                </a:srgbClr>
              </a:gs>
              <a:gs pos="65000">
                <a:srgbClr val="B61928">
                  <a:alpha val="60000"/>
                </a:srgbClr>
              </a:gs>
              <a:gs pos="10000">
                <a:srgbClr val="B6192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D9226B8-400D-4031-8AA8-7A8656F71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000" y="3240000"/>
            <a:ext cx="11232000" cy="1661993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l-PL" sz="4000" b="1">
                <a:latin typeface="+mn-lt"/>
              </a:rPr>
              <a:t>Tarcza Finansowa PFR 1.0</a:t>
            </a:r>
          </a:p>
          <a:p>
            <a:pPr>
              <a:spcBef>
                <a:spcPts val="0"/>
              </a:spcBef>
            </a:pPr>
            <a:r>
              <a:rPr lang="pl-PL" sz="4000" b="1">
                <a:latin typeface="+mn-lt"/>
              </a:rPr>
              <a:t>Rozliczanie i umarzanie subwencji </a:t>
            </a:r>
            <a:br>
              <a:rPr lang="pl-PL" sz="4000">
                <a:latin typeface="+mn-lt"/>
              </a:rPr>
            </a:br>
            <a:r>
              <a:rPr lang="pl-PL" sz="4000"/>
              <a:t>dla MŚP</a:t>
            </a:r>
          </a:p>
        </p:txBody>
      </p:sp>
      <p:pic>
        <p:nvPicPr>
          <p:cNvPr id="8" name="Obraz 7" descr="Obraz zawierający rysunek&#10;&#10;Opis wygenerowany automatycznie">
            <a:extLst>
              <a:ext uri="{FF2B5EF4-FFF2-40B4-BE49-F238E27FC236}">
                <a16:creationId xmlns:a16="http://schemas.microsoft.com/office/drawing/2014/main" id="{10705967-7DC6-49F1-9E69-82EB7A97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63" y="235409"/>
            <a:ext cx="3152381" cy="200000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54E09CA4-1170-4C6D-B875-CE9C5FCFDB8F}"/>
              </a:ext>
            </a:extLst>
          </p:cNvPr>
          <p:cNvGrpSpPr>
            <a:grpSpLocks noChangeAspect="1"/>
          </p:cNvGrpSpPr>
          <p:nvPr/>
        </p:nvGrpSpPr>
        <p:grpSpPr>
          <a:xfrm>
            <a:off x="684000" y="2016000"/>
            <a:ext cx="857406" cy="1008000"/>
            <a:chOff x="4629936" y="1918882"/>
            <a:chExt cx="612430" cy="720000"/>
          </a:xfrm>
        </p:grpSpPr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8BEB220D-5B15-4BCB-814A-ED6401120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6493AFEC-B3F1-41F7-A833-6EF98312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7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874B4AE-8FDD-4541-81DC-AC4D128195C8}"/>
              </a:ext>
            </a:extLst>
          </p:cNvPr>
          <p:cNvSpPr txBox="1"/>
          <p:nvPr/>
        </p:nvSpPr>
        <p:spPr>
          <a:xfrm>
            <a:off x="1167034" y="2364354"/>
            <a:ext cx="8056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l-PL" sz="2200">
                <a:solidFill>
                  <a:schemeClr val="accent2"/>
                </a:solidFill>
              </a:rPr>
              <a:t>Beneficjent będzie zobowiązany </a:t>
            </a:r>
            <a:r>
              <a:rPr lang="pl-PL" sz="2200" b="1">
                <a:solidFill>
                  <a:srgbClr val="B61928"/>
                </a:solidFill>
              </a:rPr>
              <a:t>do zwrotu 100% subwencji finansowej</a:t>
            </a:r>
            <a:r>
              <a:rPr lang="pl-PL" sz="2200" b="1">
                <a:solidFill>
                  <a:schemeClr val="accent1"/>
                </a:solidFill>
              </a:rPr>
              <a:t> </a:t>
            </a:r>
            <a:r>
              <a:rPr lang="pl-PL" sz="2200">
                <a:solidFill>
                  <a:schemeClr val="accent2"/>
                </a:solidFill>
              </a:rPr>
              <a:t>w przypadku zaprzestania prowadzenia działalności gospodarczej w każdym czasie przez 12 miesięcy od dnia przyznania subwencji, w tym również:</a:t>
            </a:r>
          </a:p>
          <a:p>
            <a:pPr marL="285750" indent="-285750">
              <a:spcAft>
                <a:spcPts val="8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zawieszenia prowadzenia działalności gospodarczej przez przedsiębiorcę,</a:t>
            </a:r>
            <a:endParaRPr lang="pl-PL">
              <a:solidFill>
                <a:schemeClr val="accent2"/>
              </a:solidFill>
              <a:cs typeface="Calibri"/>
            </a:endParaRPr>
          </a:p>
          <a:p>
            <a:pPr marL="285750" indent="-285750">
              <a:spcAft>
                <a:spcPts val="8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otwarcia likwidacji przedsiębiorcy,</a:t>
            </a:r>
          </a:p>
          <a:p>
            <a:pPr marL="285750" indent="-285750">
              <a:spcAft>
                <a:spcPts val="8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otwarcia postępowania upadłościowego/restrukturyzacyjnego.</a:t>
            </a:r>
            <a:endParaRPr lang="pl-PL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CBE5295-26E9-4A05-9960-33D3E6634873}"/>
              </a:ext>
            </a:extLst>
          </p:cNvPr>
          <p:cNvSpPr txBox="1"/>
          <p:nvPr/>
        </p:nvSpPr>
        <p:spPr>
          <a:xfrm>
            <a:off x="432000" y="324141"/>
            <a:ext cx="149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WAŻNE!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1B16BD0-8C64-42CE-ADBA-426CD5B2A354}"/>
              </a:ext>
            </a:extLst>
          </p:cNvPr>
          <p:cNvSpPr/>
          <p:nvPr/>
        </p:nvSpPr>
        <p:spPr>
          <a:xfrm>
            <a:off x="582151" y="1807535"/>
            <a:ext cx="9763327" cy="3698962"/>
          </a:xfrm>
          <a:prstGeom prst="rect">
            <a:avLst/>
          </a:prstGeom>
          <a:noFill/>
          <a:ln w="25400">
            <a:solidFill>
              <a:srgbClr val="C34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EB3E0FA0-016A-419E-9DD4-822A85F158DB}"/>
              </a:ext>
            </a:extLst>
          </p:cNvPr>
          <p:cNvGrpSpPr/>
          <p:nvPr/>
        </p:nvGrpSpPr>
        <p:grpSpPr>
          <a:xfrm>
            <a:off x="9572118" y="4501661"/>
            <a:ext cx="1586916" cy="1586916"/>
            <a:chOff x="9071726" y="3846913"/>
            <a:chExt cx="2530549" cy="2530549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CEB6E69-7AB2-41E2-9DDA-1ECCE0BADFC6}"/>
                </a:ext>
              </a:extLst>
            </p:cNvPr>
            <p:cNvSpPr/>
            <p:nvPr/>
          </p:nvSpPr>
          <p:spPr>
            <a:xfrm>
              <a:off x="9071726" y="3846913"/>
              <a:ext cx="2530549" cy="25305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64BC6EB9-AACA-4276-A563-244F0E4F3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68825" y="4244012"/>
              <a:ext cx="1736351" cy="1736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61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87E0F52F-BDA1-451F-BB33-D75C3FC8595C}"/>
              </a:ext>
            </a:extLst>
          </p:cNvPr>
          <p:cNvSpPr/>
          <p:nvPr/>
        </p:nvSpPr>
        <p:spPr>
          <a:xfrm rot="10800000">
            <a:off x="5761967" y="1169861"/>
            <a:ext cx="6430032" cy="2877690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72000">
                <a:schemeClr val="bg1">
                  <a:lumMod val="95000"/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0BA6760-BCEC-45EA-8A1D-3A7FED26274B}"/>
              </a:ext>
            </a:extLst>
          </p:cNvPr>
          <p:cNvSpPr/>
          <p:nvPr/>
        </p:nvSpPr>
        <p:spPr>
          <a:xfrm>
            <a:off x="0" y="4055575"/>
            <a:ext cx="5761969" cy="2802425"/>
          </a:xfrm>
          <a:prstGeom prst="rect">
            <a:avLst/>
          </a:prstGeom>
          <a:gradFill>
            <a:gsLst>
              <a:gs pos="45000">
                <a:schemeClr val="bg1">
                  <a:lumMod val="95000"/>
                </a:schemeClr>
              </a:gs>
              <a:gs pos="85000">
                <a:schemeClr val="bg1">
                  <a:lumMod val="95000"/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CF62EED-643F-4FE0-B26E-4444E05EA8BC}"/>
              </a:ext>
            </a:extLst>
          </p:cNvPr>
          <p:cNvSpPr txBox="1"/>
          <p:nvPr/>
        </p:nvSpPr>
        <p:spPr>
          <a:xfrm>
            <a:off x="916033" y="1741379"/>
            <a:ext cx="285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>
                <a:solidFill>
                  <a:srgbClr val="B61928"/>
                </a:solidFill>
              </a:rPr>
              <a:t>25% kwoty subwencji zawsze do zwrotu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5C38059-E22C-4956-B27C-BA9983C64FCB}"/>
              </a:ext>
            </a:extLst>
          </p:cNvPr>
          <p:cNvSpPr txBox="1"/>
          <p:nvPr/>
        </p:nvSpPr>
        <p:spPr>
          <a:xfrm>
            <a:off x="324368" y="5035029"/>
            <a:ext cx="3445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>
                <a:solidFill>
                  <a:srgbClr val="0C7492"/>
                </a:solidFill>
              </a:rPr>
              <a:t>25% kwoty subwencji umorzone </a:t>
            </a:r>
          </a:p>
          <a:p>
            <a:pPr algn="r"/>
            <a:r>
              <a:rPr lang="pl-PL">
                <a:solidFill>
                  <a:srgbClr val="0C7492"/>
                </a:solidFill>
                <a:latin typeface="+mj-lt"/>
              </a:rPr>
              <a:t>pod warunkiem prowadzenia działalności gospodarczej </a:t>
            </a:r>
          </a:p>
          <a:p>
            <a:pPr algn="r"/>
            <a:r>
              <a:rPr lang="pl-PL">
                <a:solidFill>
                  <a:srgbClr val="0C7492"/>
                </a:solidFill>
                <a:latin typeface="+mj-lt"/>
              </a:rPr>
              <a:t>przez 12 miesięcy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B29904E-078A-4BB5-B64A-80CBE3F2C811}"/>
              </a:ext>
            </a:extLst>
          </p:cNvPr>
          <p:cNvSpPr txBox="1"/>
          <p:nvPr/>
        </p:nvSpPr>
        <p:spPr>
          <a:xfrm>
            <a:off x="7637434" y="5044031"/>
            <a:ext cx="3834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accent2"/>
                </a:solidFill>
              </a:rPr>
              <a:t>Od 0% do 25% kwoty subwencji umarzane jest w zależności od wykazanej skumulowanej </a:t>
            </a:r>
            <a:r>
              <a:rPr lang="pl-PL" b="1">
                <a:solidFill>
                  <a:schemeClr val="accent2"/>
                </a:solidFill>
              </a:rPr>
              <a:t>straty gotówkowej na sprzedaży</a:t>
            </a:r>
            <a:r>
              <a:rPr lang="pl-PL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FF69E08-6FED-4027-B15F-C8CC59446641}"/>
              </a:ext>
            </a:extLst>
          </p:cNvPr>
          <p:cNvSpPr txBox="1"/>
          <p:nvPr/>
        </p:nvSpPr>
        <p:spPr>
          <a:xfrm>
            <a:off x="432000" y="324141"/>
            <a:ext cx="468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Warunki umorzenia subwencji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5B21C17-8CA8-44D4-886C-6F232FA9F24C}"/>
              </a:ext>
            </a:extLst>
          </p:cNvPr>
          <p:cNvSpPr txBox="1"/>
          <p:nvPr/>
        </p:nvSpPr>
        <p:spPr>
          <a:xfrm>
            <a:off x="7647793" y="1741379"/>
            <a:ext cx="41025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>
                <a:solidFill>
                  <a:srgbClr val="E95F6C"/>
                </a:solidFill>
              </a:rPr>
              <a:t>Od 0% do 25% kwoty subwencji umarzane jest zależnie od utrzymania stanu zatrudnienia </a:t>
            </a:r>
            <a:br>
              <a:rPr lang="pl-PL">
                <a:solidFill>
                  <a:srgbClr val="E95F6C"/>
                </a:solidFill>
                <a:latin typeface="+mj-lt"/>
              </a:rPr>
            </a:br>
            <a:r>
              <a:rPr lang="pl-PL" sz="1600">
                <a:solidFill>
                  <a:srgbClr val="E95F6C"/>
                </a:solidFill>
                <a:latin typeface="+mj-lt"/>
              </a:rPr>
              <a:t>– proporcjonalnie do skali redukcji zatrudnienia</a:t>
            </a:r>
            <a:endParaRPr lang="pl-PL" b="1">
              <a:solidFill>
                <a:srgbClr val="E95F6C"/>
              </a:solidFill>
            </a:endParaRP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120EA554-CA3E-4E4E-9FA4-3FD17E17DD5E}"/>
              </a:ext>
            </a:extLst>
          </p:cNvPr>
          <p:cNvSpPr/>
          <p:nvPr/>
        </p:nvSpPr>
        <p:spPr>
          <a:xfrm>
            <a:off x="7347953" y="3015574"/>
            <a:ext cx="4247418" cy="1031132"/>
          </a:xfrm>
          <a:prstGeom prst="roundRect">
            <a:avLst>
              <a:gd name="adj" fmla="val 0"/>
            </a:avLst>
          </a:prstGeom>
          <a:solidFill>
            <a:srgbClr val="E95F6C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72000" rIns="144000" bIns="72000" rtlCol="0" anchor="ctr"/>
          <a:lstStyle/>
          <a:p>
            <a:endParaRPr lang="pl-PL" sz="1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afika 30">
            <a:extLst>
              <a:ext uri="{FF2B5EF4-FFF2-40B4-BE49-F238E27FC236}">
                <a16:creationId xmlns:a16="http://schemas.microsoft.com/office/drawing/2014/main" id="{796CCCD1-1576-41FD-B7C5-AEBDFF776B9D}"/>
              </a:ext>
            </a:extLst>
          </p:cNvPr>
          <p:cNvGrpSpPr>
            <a:grpSpLocks noChangeAspect="1"/>
          </p:cNvGrpSpPr>
          <p:nvPr/>
        </p:nvGrpSpPr>
        <p:grpSpPr>
          <a:xfrm>
            <a:off x="7977839" y="3210127"/>
            <a:ext cx="520096" cy="612000"/>
            <a:chOff x="5543213" y="-70227"/>
            <a:chExt cx="3963127" cy="4663438"/>
          </a:xfrm>
          <a:solidFill>
            <a:schemeClr val="bg1"/>
          </a:solidFill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28CB4B65-A581-48BA-A3AB-CAB5A93BD34D}"/>
                </a:ext>
              </a:extLst>
            </p:cNvPr>
            <p:cNvSpPr/>
            <p:nvPr/>
          </p:nvSpPr>
          <p:spPr>
            <a:xfrm>
              <a:off x="5543213" y="1291837"/>
              <a:ext cx="1276508" cy="3301374"/>
            </a:xfrm>
            <a:custGeom>
              <a:avLst/>
              <a:gdLst>
                <a:gd name="connsiteX0" fmla="*/ 47226 w 1276508"/>
                <a:gd name="connsiteY0" fmla="*/ 1007754 h 3301374"/>
                <a:gd name="connsiteX1" fmla="*/ 221534 w 1276508"/>
                <a:gd name="connsiteY1" fmla="*/ 1406852 h 3301374"/>
                <a:gd name="connsiteX2" fmla="*/ 260586 w 1276508"/>
                <a:gd name="connsiteY2" fmla="*/ 1558299 h 3301374"/>
                <a:gd name="connsiteX3" fmla="*/ 421559 w 1276508"/>
                <a:gd name="connsiteY3" fmla="*/ 3135639 h 3301374"/>
                <a:gd name="connsiteX4" fmla="*/ 605391 w 1276508"/>
                <a:gd name="connsiteY4" fmla="*/ 3301374 h 3301374"/>
                <a:gd name="connsiteX5" fmla="*/ 883521 w 1276508"/>
                <a:gd name="connsiteY5" fmla="*/ 3301374 h 3301374"/>
                <a:gd name="connsiteX6" fmla="*/ 1067354 w 1276508"/>
                <a:gd name="connsiteY6" fmla="*/ 3135639 h 3301374"/>
                <a:gd name="connsiteX7" fmla="*/ 1228326 w 1276508"/>
                <a:gd name="connsiteY7" fmla="*/ 1558299 h 3301374"/>
                <a:gd name="connsiteX8" fmla="*/ 1269284 w 1276508"/>
                <a:gd name="connsiteY8" fmla="*/ 1403994 h 3301374"/>
                <a:gd name="connsiteX9" fmla="*/ 1225469 w 1276508"/>
                <a:gd name="connsiteY9" fmla="*/ 1290647 h 3301374"/>
                <a:gd name="connsiteX10" fmla="*/ 1112121 w 1276508"/>
                <a:gd name="connsiteY10" fmla="*/ 1334462 h 3301374"/>
                <a:gd name="connsiteX11" fmla="*/ 1057829 w 1276508"/>
                <a:gd name="connsiteY11" fmla="*/ 1541154 h 3301374"/>
                <a:gd name="connsiteX12" fmla="*/ 896856 w 1276508"/>
                <a:gd name="connsiteY12" fmla="*/ 3118494 h 3301374"/>
                <a:gd name="connsiteX13" fmla="*/ 885426 w 1276508"/>
                <a:gd name="connsiteY13" fmla="*/ 3128972 h 3301374"/>
                <a:gd name="connsiteX14" fmla="*/ 607296 w 1276508"/>
                <a:gd name="connsiteY14" fmla="*/ 3128972 h 3301374"/>
                <a:gd name="connsiteX15" fmla="*/ 595866 w 1276508"/>
                <a:gd name="connsiteY15" fmla="*/ 3118494 h 3301374"/>
                <a:gd name="connsiteX16" fmla="*/ 432989 w 1276508"/>
                <a:gd name="connsiteY16" fmla="*/ 1540202 h 3301374"/>
                <a:gd name="connsiteX17" fmla="*/ 378696 w 1276508"/>
                <a:gd name="connsiteY17" fmla="*/ 1333509 h 3301374"/>
                <a:gd name="connsiteX18" fmla="*/ 374886 w 1276508"/>
                <a:gd name="connsiteY18" fmla="*/ 1325889 h 3301374"/>
                <a:gd name="connsiteX19" fmla="*/ 213914 w 1276508"/>
                <a:gd name="connsiteY19" fmla="*/ 962034 h 3301374"/>
                <a:gd name="connsiteX20" fmla="*/ 193911 w 1276508"/>
                <a:gd name="connsiteY20" fmla="*/ 381962 h 3301374"/>
                <a:gd name="connsiteX21" fmla="*/ 264396 w 1276508"/>
                <a:gd name="connsiteY21" fmla="*/ 320049 h 3301374"/>
                <a:gd name="connsiteX22" fmla="*/ 482519 w 1276508"/>
                <a:gd name="connsiteY22" fmla="*/ 193367 h 3301374"/>
                <a:gd name="connsiteX23" fmla="*/ 674924 w 1276508"/>
                <a:gd name="connsiteY23" fmla="*/ 458162 h 3301374"/>
                <a:gd name="connsiteX24" fmla="*/ 744456 w 1276508"/>
                <a:gd name="connsiteY24" fmla="*/ 493404 h 3301374"/>
                <a:gd name="connsiteX25" fmla="*/ 813989 w 1276508"/>
                <a:gd name="connsiteY25" fmla="*/ 458162 h 3301374"/>
                <a:gd name="connsiteX26" fmla="*/ 1047351 w 1276508"/>
                <a:gd name="connsiteY26" fmla="*/ 137169 h 3301374"/>
                <a:gd name="connsiteX27" fmla="*/ 1028301 w 1276508"/>
                <a:gd name="connsiteY27" fmla="*/ 16202 h 3301374"/>
                <a:gd name="connsiteX28" fmla="*/ 907334 w 1276508"/>
                <a:gd name="connsiteY28" fmla="*/ 35252 h 3301374"/>
                <a:gd name="connsiteX29" fmla="*/ 743504 w 1276508"/>
                <a:gd name="connsiteY29" fmla="*/ 260042 h 3301374"/>
                <a:gd name="connsiteX30" fmla="*/ 581579 w 1276508"/>
                <a:gd name="connsiteY30" fmla="*/ 36204 h 3301374"/>
                <a:gd name="connsiteX31" fmla="*/ 479661 w 1276508"/>
                <a:gd name="connsiteY31" fmla="*/ 6677 h 3301374"/>
                <a:gd name="connsiteX32" fmla="*/ 162479 w 1276508"/>
                <a:gd name="connsiteY32" fmla="*/ 181937 h 3301374"/>
                <a:gd name="connsiteX33" fmla="*/ 70086 w 1276508"/>
                <a:gd name="connsiteY33" fmla="*/ 262899 h 3301374"/>
                <a:gd name="connsiteX34" fmla="*/ 47226 w 1276508"/>
                <a:gd name="connsiteY34" fmla="*/ 1007754 h 330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76508" h="3301374">
                  <a:moveTo>
                    <a:pt x="47226" y="1007754"/>
                  </a:moveTo>
                  <a:cubicBezTo>
                    <a:pt x="90089" y="1163964"/>
                    <a:pt x="204389" y="1374467"/>
                    <a:pt x="221534" y="1406852"/>
                  </a:cubicBezTo>
                  <a:cubicBezTo>
                    <a:pt x="242489" y="1455429"/>
                    <a:pt x="255824" y="1505912"/>
                    <a:pt x="260586" y="1558299"/>
                  </a:cubicBezTo>
                  <a:lnTo>
                    <a:pt x="421559" y="3135639"/>
                  </a:lnTo>
                  <a:cubicBezTo>
                    <a:pt x="431084" y="3229937"/>
                    <a:pt x="510141" y="3301374"/>
                    <a:pt x="605391" y="3301374"/>
                  </a:cubicBezTo>
                  <a:lnTo>
                    <a:pt x="883521" y="3301374"/>
                  </a:lnTo>
                  <a:cubicBezTo>
                    <a:pt x="978771" y="3301374"/>
                    <a:pt x="1057829" y="3229937"/>
                    <a:pt x="1067354" y="3135639"/>
                  </a:cubicBezTo>
                  <a:lnTo>
                    <a:pt x="1228326" y="1558299"/>
                  </a:lnTo>
                  <a:cubicBezTo>
                    <a:pt x="1234041" y="1504959"/>
                    <a:pt x="1247376" y="1452572"/>
                    <a:pt x="1269284" y="1403994"/>
                  </a:cubicBezTo>
                  <a:cubicBezTo>
                    <a:pt x="1288334" y="1360179"/>
                    <a:pt x="1268331" y="1309697"/>
                    <a:pt x="1225469" y="1290647"/>
                  </a:cubicBezTo>
                  <a:cubicBezTo>
                    <a:pt x="1181654" y="1271597"/>
                    <a:pt x="1131171" y="1291599"/>
                    <a:pt x="1112121" y="1334462"/>
                  </a:cubicBezTo>
                  <a:cubicBezTo>
                    <a:pt x="1083546" y="1400184"/>
                    <a:pt x="1064496" y="1469717"/>
                    <a:pt x="1057829" y="1541154"/>
                  </a:cubicBezTo>
                  <a:lnTo>
                    <a:pt x="896856" y="3118494"/>
                  </a:lnTo>
                  <a:cubicBezTo>
                    <a:pt x="895904" y="3124209"/>
                    <a:pt x="891141" y="3128972"/>
                    <a:pt x="885426" y="3128972"/>
                  </a:cubicBezTo>
                  <a:lnTo>
                    <a:pt x="607296" y="3128972"/>
                  </a:lnTo>
                  <a:cubicBezTo>
                    <a:pt x="601581" y="3128972"/>
                    <a:pt x="595866" y="3124209"/>
                    <a:pt x="595866" y="3118494"/>
                  </a:cubicBezTo>
                  <a:lnTo>
                    <a:pt x="432989" y="1540202"/>
                  </a:lnTo>
                  <a:cubicBezTo>
                    <a:pt x="425369" y="1468764"/>
                    <a:pt x="407271" y="1399232"/>
                    <a:pt x="378696" y="1333509"/>
                  </a:cubicBezTo>
                  <a:cubicBezTo>
                    <a:pt x="377744" y="1330652"/>
                    <a:pt x="376791" y="1328747"/>
                    <a:pt x="374886" y="1325889"/>
                  </a:cubicBezTo>
                  <a:cubicBezTo>
                    <a:pt x="373934" y="1323984"/>
                    <a:pt x="253919" y="1107767"/>
                    <a:pt x="213914" y="962034"/>
                  </a:cubicBezTo>
                  <a:cubicBezTo>
                    <a:pt x="170099" y="799157"/>
                    <a:pt x="157716" y="444827"/>
                    <a:pt x="193911" y="381962"/>
                  </a:cubicBezTo>
                  <a:cubicBezTo>
                    <a:pt x="222486" y="353387"/>
                    <a:pt x="234869" y="341957"/>
                    <a:pt x="264396" y="320049"/>
                  </a:cubicBezTo>
                  <a:cubicBezTo>
                    <a:pt x="339644" y="264804"/>
                    <a:pt x="426321" y="220037"/>
                    <a:pt x="482519" y="193367"/>
                  </a:cubicBezTo>
                  <a:lnTo>
                    <a:pt x="674924" y="458162"/>
                  </a:lnTo>
                  <a:cubicBezTo>
                    <a:pt x="691116" y="480069"/>
                    <a:pt x="716834" y="493404"/>
                    <a:pt x="744456" y="493404"/>
                  </a:cubicBezTo>
                  <a:cubicBezTo>
                    <a:pt x="772079" y="493404"/>
                    <a:pt x="797796" y="480069"/>
                    <a:pt x="813989" y="458162"/>
                  </a:cubicBezTo>
                  <a:lnTo>
                    <a:pt x="1047351" y="137169"/>
                  </a:lnTo>
                  <a:cubicBezTo>
                    <a:pt x="1074974" y="99069"/>
                    <a:pt x="1066401" y="44777"/>
                    <a:pt x="1028301" y="16202"/>
                  </a:cubicBezTo>
                  <a:cubicBezTo>
                    <a:pt x="990201" y="-11421"/>
                    <a:pt x="935909" y="-2848"/>
                    <a:pt x="907334" y="35252"/>
                  </a:cubicBezTo>
                  <a:lnTo>
                    <a:pt x="743504" y="260042"/>
                  </a:lnTo>
                  <a:lnTo>
                    <a:pt x="581579" y="36204"/>
                  </a:lnTo>
                  <a:cubicBezTo>
                    <a:pt x="558719" y="3819"/>
                    <a:pt x="515856" y="-7611"/>
                    <a:pt x="479661" y="6677"/>
                  </a:cubicBezTo>
                  <a:cubicBezTo>
                    <a:pt x="472994" y="9534"/>
                    <a:pt x="303449" y="78114"/>
                    <a:pt x="162479" y="181937"/>
                  </a:cubicBezTo>
                  <a:cubicBezTo>
                    <a:pt x="122474" y="211464"/>
                    <a:pt x="103424" y="229562"/>
                    <a:pt x="70086" y="262899"/>
                  </a:cubicBezTo>
                  <a:cubicBezTo>
                    <a:pt x="-51834" y="384819"/>
                    <a:pt x="15794" y="891549"/>
                    <a:pt x="47226" y="1007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6B4ACFB9-9BF9-4A69-AF1F-C9140579D503}"/>
                </a:ext>
              </a:extLst>
            </p:cNvPr>
            <p:cNvSpPr/>
            <p:nvPr/>
          </p:nvSpPr>
          <p:spPr>
            <a:xfrm>
              <a:off x="5887759" y="209806"/>
              <a:ext cx="800229" cy="976312"/>
            </a:xfrm>
            <a:custGeom>
              <a:avLst/>
              <a:gdLst>
                <a:gd name="connsiteX0" fmla="*/ 392291 w 800229"/>
                <a:gd name="connsiteY0" fmla="*/ 976312 h 976312"/>
                <a:gd name="connsiteX1" fmla="*/ 398006 w 800229"/>
                <a:gd name="connsiteY1" fmla="*/ 976312 h 976312"/>
                <a:gd name="connsiteX2" fmla="*/ 401816 w 800229"/>
                <a:gd name="connsiteY2" fmla="*/ 976312 h 976312"/>
                <a:gd name="connsiteX3" fmla="*/ 408483 w 800229"/>
                <a:gd name="connsiteY3" fmla="*/ 976312 h 976312"/>
                <a:gd name="connsiteX4" fmla="*/ 678993 w 800229"/>
                <a:gd name="connsiteY4" fmla="*/ 858203 h 976312"/>
                <a:gd name="connsiteX5" fmla="*/ 797103 w 800229"/>
                <a:gd name="connsiteY5" fmla="*/ 398145 h 976312"/>
                <a:gd name="connsiteX6" fmla="*/ 407531 w 800229"/>
                <a:gd name="connsiteY6" fmla="*/ 0 h 976312"/>
                <a:gd name="connsiteX7" fmla="*/ 399911 w 800229"/>
                <a:gd name="connsiteY7" fmla="*/ 0 h 976312"/>
                <a:gd name="connsiteX8" fmla="*/ 392291 w 800229"/>
                <a:gd name="connsiteY8" fmla="*/ 0 h 976312"/>
                <a:gd name="connsiteX9" fmla="*/ 2718 w 800229"/>
                <a:gd name="connsiteY9" fmla="*/ 398145 h 976312"/>
                <a:gd name="connsiteX10" fmla="*/ 120828 w 800229"/>
                <a:gd name="connsiteY10" fmla="*/ 858203 h 976312"/>
                <a:gd name="connsiteX11" fmla="*/ 392291 w 800229"/>
                <a:gd name="connsiteY11" fmla="*/ 976312 h 976312"/>
                <a:gd name="connsiteX12" fmla="*/ 175121 w 800229"/>
                <a:gd name="connsiteY12" fmla="*/ 413385 h 976312"/>
                <a:gd name="connsiteX13" fmla="*/ 175121 w 800229"/>
                <a:gd name="connsiteY13" fmla="*/ 407670 h 976312"/>
                <a:gd name="connsiteX14" fmla="*/ 392291 w 800229"/>
                <a:gd name="connsiteY14" fmla="*/ 171450 h 976312"/>
                <a:gd name="connsiteX15" fmla="*/ 396101 w 800229"/>
                <a:gd name="connsiteY15" fmla="*/ 171450 h 976312"/>
                <a:gd name="connsiteX16" fmla="*/ 402768 w 800229"/>
                <a:gd name="connsiteY16" fmla="*/ 171450 h 976312"/>
                <a:gd name="connsiteX17" fmla="*/ 406578 w 800229"/>
                <a:gd name="connsiteY17" fmla="*/ 171450 h 976312"/>
                <a:gd name="connsiteX18" fmla="*/ 623748 w 800229"/>
                <a:gd name="connsiteY18" fmla="*/ 407670 h 976312"/>
                <a:gd name="connsiteX19" fmla="*/ 623748 w 800229"/>
                <a:gd name="connsiteY19" fmla="*/ 412432 h 976312"/>
                <a:gd name="connsiteX20" fmla="*/ 547548 w 800229"/>
                <a:gd name="connsiteY20" fmla="*/ 742950 h 976312"/>
                <a:gd name="connsiteX21" fmla="*/ 399911 w 800229"/>
                <a:gd name="connsiteY21" fmla="*/ 802958 h 976312"/>
                <a:gd name="connsiteX22" fmla="*/ 398006 w 800229"/>
                <a:gd name="connsiteY22" fmla="*/ 802958 h 976312"/>
                <a:gd name="connsiteX23" fmla="*/ 398006 w 800229"/>
                <a:gd name="connsiteY23" fmla="*/ 802958 h 976312"/>
                <a:gd name="connsiteX24" fmla="*/ 250368 w 800229"/>
                <a:gd name="connsiteY24" fmla="*/ 742950 h 976312"/>
                <a:gd name="connsiteX25" fmla="*/ 175121 w 800229"/>
                <a:gd name="connsiteY25" fmla="*/ 41338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0229" h="976312">
                  <a:moveTo>
                    <a:pt x="392291" y="976312"/>
                  </a:moveTo>
                  <a:cubicBezTo>
                    <a:pt x="394196" y="976312"/>
                    <a:pt x="396101" y="976312"/>
                    <a:pt x="398006" y="976312"/>
                  </a:cubicBezTo>
                  <a:cubicBezTo>
                    <a:pt x="398958" y="976312"/>
                    <a:pt x="400863" y="976312"/>
                    <a:pt x="401816" y="976312"/>
                  </a:cubicBezTo>
                  <a:cubicBezTo>
                    <a:pt x="403721" y="976312"/>
                    <a:pt x="405626" y="976312"/>
                    <a:pt x="408483" y="976312"/>
                  </a:cubicBezTo>
                  <a:cubicBezTo>
                    <a:pt x="518973" y="973455"/>
                    <a:pt x="612318" y="933450"/>
                    <a:pt x="678993" y="858203"/>
                  </a:cubicBezTo>
                  <a:cubicBezTo>
                    <a:pt x="820916" y="698183"/>
                    <a:pt x="800913" y="431482"/>
                    <a:pt x="797103" y="398145"/>
                  </a:cubicBezTo>
                  <a:cubicBezTo>
                    <a:pt x="782816" y="103823"/>
                    <a:pt x="578028" y="0"/>
                    <a:pt x="407531" y="0"/>
                  </a:cubicBezTo>
                  <a:cubicBezTo>
                    <a:pt x="404673" y="0"/>
                    <a:pt x="401816" y="0"/>
                    <a:pt x="399911" y="0"/>
                  </a:cubicBezTo>
                  <a:cubicBezTo>
                    <a:pt x="398006" y="0"/>
                    <a:pt x="395148" y="0"/>
                    <a:pt x="392291" y="0"/>
                  </a:cubicBezTo>
                  <a:cubicBezTo>
                    <a:pt x="221793" y="0"/>
                    <a:pt x="17958" y="104775"/>
                    <a:pt x="2718" y="398145"/>
                  </a:cubicBezTo>
                  <a:cubicBezTo>
                    <a:pt x="-139" y="431482"/>
                    <a:pt x="-21094" y="698183"/>
                    <a:pt x="120828" y="858203"/>
                  </a:cubicBezTo>
                  <a:cubicBezTo>
                    <a:pt x="188456" y="933450"/>
                    <a:pt x="281801" y="974408"/>
                    <a:pt x="392291" y="976312"/>
                  </a:cubicBezTo>
                  <a:close/>
                  <a:moveTo>
                    <a:pt x="175121" y="413385"/>
                  </a:moveTo>
                  <a:cubicBezTo>
                    <a:pt x="175121" y="411480"/>
                    <a:pt x="175121" y="409575"/>
                    <a:pt x="175121" y="407670"/>
                  </a:cubicBezTo>
                  <a:cubicBezTo>
                    <a:pt x="184646" y="201930"/>
                    <a:pt x="315138" y="171450"/>
                    <a:pt x="392291" y="171450"/>
                  </a:cubicBezTo>
                  <a:lnTo>
                    <a:pt x="396101" y="171450"/>
                  </a:lnTo>
                  <a:cubicBezTo>
                    <a:pt x="398006" y="171450"/>
                    <a:pt x="400863" y="171450"/>
                    <a:pt x="402768" y="171450"/>
                  </a:cubicBezTo>
                  <a:lnTo>
                    <a:pt x="406578" y="171450"/>
                  </a:lnTo>
                  <a:cubicBezTo>
                    <a:pt x="483731" y="171450"/>
                    <a:pt x="614223" y="201930"/>
                    <a:pt x="623748" y="407670"/>
                  </a:cubicBezTo>
                  <a:cubicBezTo>
                    <a:pt x="623748" y="409575"/>
                    <a:pt x="623748" y="411480"/>
                    <a:pt x="623748" y="412432"/>
                  </a:cubicBezTo>
                  <a:cubicBezTo>
                    <a:pt x="630416" y="473393"/>
                    <a:pt x="628511" y="651510"/>
                    <a:pt x="547548" y="742950"/>
                  </a:cubicBezTo>
                  <a:cubicBezTo>
                    <a:pt x="512306" y="782955"/>
                    <a:pt x="463728" y="802958"/>
                    <a:pt x="399911" y="802958"/>
                  </a:cubicBezTo>
                  <a:cubicBezTo>
                    <a:pt x="398958" y="802958"/>
                    <a:pt x="398958" y="802958"/>
                    <a:pt x="398006" y="802958"/>
                  </a:cubicBezTo>
                  <a:lnTo>
                    <a:pt x="398006" y="802958"/>
                  </a:lnTo>
                  <a:cubicBezTo>
                    <a:pt x="334188" y="802005"/>
                    <a:pt x="285611" y="782955"/>
                    <a:pt x="250368" y="742950"/>
                  </a:cubicBezTo>
                  <a:cubicBezTo>
                    <a:pt x="170358" y="652463"/>
                    <a:pt x="169406" y="474345"/>
                    <a:pt x="175121" y="413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09CD7EA2-58A1-4721-9928-3AE3907E4E7C}"/>
                </a:ext>
              </a:extLst>
            </p:cNvPr>
            <p:cNvSpPr/>
            <p:nvPr/>
          </p:nvSpPr>
          <p:spPr>
            <a:xfrm>
              <a:off x="8228709" y="1291085"/>
              <a:ext cx="1277631" cy="3301173"/>
            </a:xfrm>
            <a:custGeom>
              <a:avLst/>
              <a:gdLst>
                <a:gd name="connsiteX0" fmla="*/ 51590 w 1277631"/>
                <a:gd name="connsiteY0" fmla="*/ 1290446 h 3301173"/>
                <a:gd name="connsiteX1" fmla="*/ 7775 w 1277631"/>
                <a:gd name="connsiteY1" fmla="*/ 1403793 h 3301173"/>
                <a:gd name="connsiteX2" fmla="*/ 48733 w 1277631"/>
                <a:gd name="connsiteY2" fmla="*/ 1558099 h 3301173"/>
                <a:gd name="connsiteX3" fmla="*/ 209705 w 1277631"/>
                <a:gd name="connsiteY3" fmla="*/ 3135439 h 3301173"/>
                <a:gd name="connsiteX4" fmla="*/ 393538 w 1277631"/>
                <a:gd name="connsiteY4" fmla="*/ 3301174 h 3301173"/>
                <a:gd name="connsiteX5" fmla="*/ 671668 w 1277631"/>
                <a:gd name="connsiteY5" fmla="*/ 3301174 h 3301173"/>
                <a:gd name="connsiteX6" fmla="*/ 855500 w 1277631"/>
                <a:gd name="connsiteY6" fmla="*/ 3135439 h 3301173"/>
                <a:gd name="connsiteX7" fmla="*/ 1016473 w 1277631"/>
                <a:gd name="connsiteY7" fmla="*/ 1558099 h 3301173"/>
                <a:gd name="connsiteX8" fmla="*/ 1055525 w 1277631"/>
                <a:gd name="connsiteY8" fmla="*/ 1406651 h 3301173"/>
                <a:gd name="connsiteX9" fmla="*/ 1229833 w 1277631"/>
                <a:gd name="connsiteY9" fmla="*/ 1007554 h 3301173"/>
                <a:gd name="connsiteX10" fmla="*/ 1207925 w 1277631"/>
                <a:gd name="connsiteY10" fmla="*/ 262699 h 3301173"/>
                <a:gd name="connsiteX11" fmla="*/ 1115533 w 1277631"/>
                <a:gd name="connsiteY11" fmla="*/ 181736 h 3301173"/>
                <a:gd name="connsiteX12" fmla="*/ 798350 w 1277631"/>
                <a:gd name="connsiteY12" fmla="*/ 6476 h 3301173"/>
                <a:gd name="connsiteX13" fmla="*/ 696433 w 1277631"/>
                <a:gd name="connsiteY13" fmla="*/ 36004 h 3301173"/>
                <a:gd name="connsiteX14" fmla="*/ 532603 w 1277631"/>
                <a:gd name="connsiteY14" fmla="*/ 260794 h 3301173"/>
                <a:gd name="connsiteX15" fmla="*/ 367820 w 1277631"/>
                <a:gd name="connsiteY15" fmla="*/ 36956 h 3301173"/>
                <a:gd name="connsiteX16" fmla="*/ 246853 w 1277631"/>
                <a:gd name="connsiteY16" fmla="*/ 17906 h 3301173"/>
                <a:gd name="connsiteX17" fmla="*/ 227803 w 1277631"/>
                <a:gd name="connsiteY17" fmla="*/ 138874 h 3301173"/>
                <a:gd name="connsiteX18" fmla="*/ 461165 w 1277631"/>
                <a:gd name="connsiteY18" fmla="*/ 459866 h 3301173"/>
                <a:gd name="connsiteX19" fmla="*/ 530698 w 1277631"/>
                <a:gd name="connsiteY19" fmla="*/ 495108 h 3301173"/>
                <a:gd name="connsiteX20" fmla="*/ 600230 w 1277631"/>
                <a:gd name="connsiteY20" fmla="*/ 459866 h 3301173"/>
                <a:gd name="connsiteX21" fmla="*/ 792636 w 1277631"/>
                <a:gd name="connsiteY21" fmla="*/ 195071 h 3301173"/>
                <a:gd name="connsiteX22" fmla="*/ 1010758 w 1277631"/>
                <a:gd name="connsiteY22" fmla="*/ 321754 h 3301173"/>
                <a:gd name="connsiteX23" fmla="*/ 1081243 w 1277631"/>
                <a:gd name="connsiteY23" fmla="*/ 383666 h 3301173"/>
                <a:gd name="connsiteX24" fmla="*/ 1061240 w 1277631"/>
                <a:gd name="connsiteY24" fmla="*/ 963739 h 3301173"/>
                <a:gd name="connsiteX25" fmla="*/ 900268 w 1277631"/>
                <a:gd name="connsiteY25" fmla="*/ 1327593 h 3301173"/>
                <a:gd name="connsiteX26" fmla="*/ 896458 w 1277631"/>
                <a:gd name="connsiteY26" fmla="*/ 1335214 h 3301173"/>
                <a:gd name="connsiteX27" fmla="*/ 842165 w 1277631"/>
                <a:gd name="connsiteY27" fmla="*/ 1541906 h 3301173"/>
                <a:gd name="connsiteX28" fmla="*/ 681193 w 1277631"/>
                <a:gd name="connsiteY28" fmla="*/ 3119246 h 3301173"/>
                <a:gd name="connsiteX29" fmla="*/ 669763 w 1277631"/>
                <a:gd name="connsiteY29" fmla="*/ 3129724 h 3301173"/>
                <a:gd name="connsiteX30" fmla="*/ 391633 w 1277631"/>
                <a:gd name="connsiteY30" fmla="*/ 3129724 h 3301173"/>
                <a:gd name="connsiteX31" fmla="*/ 380203 w 1277631"/>
                <a:gd name="connsiteY31" fmla="*/ 3119246 h 3301173"/>
                <a:gd name="connsiteX32" fmla="*/ 219230 w 1277631"/>
                <a:gd name="connsiteY32" fmla="*/ 1541906 h 3301173"/>
                <a:gd name="connsiteX33" fmla="*/ 164938 w 1277631"/>
                <a:gd name="connsiteY33" fmla="*/ 1335214 h 3301173"/>
                <a:gd name="connsiteX34" fmla="*/ 51590 w 1277631"/>
                <a:gd name="connsiteY34" fmla="*/ 1290446 h 330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77631" h="3301173">
                  <a:moveTo>
                    <a:pt x="51590" y="1290446"/>
                  </a:moveTo>
                  <a:cubicBezTo>
                    <a:pt x="7775" y="1309496"/>
                    <a:pt x="-12227" y="1360931"/>
                    <a:pt x="7775" y="1403793"/>
                  </a:cubicBezTo>
                  <a:cubicBezTo>
                    <a:pt x="29683" y="1453324"/>
                    <a:pt x="43018" y="1504759"/>
                    <a:pt x="48733" y="1558099"/>
                  </a:cubicBezTo>
                  <a:lnTo>
                    <a:pt x="209705" y="3135439"/>
                  </a:lnTo>
                  <a:cubicBezTo>
                    <a:pt x="219230" y="3229736"/>
                    <a:pt x="298288" y="3301174"/>
                    <a:pt x="393538" y="3301174"/>
                  </a:cubicBezTo>
                  <a:lnTo>
                    <a:pt x="671668" y="3301174"/>
                  </a:lnTo>
                  <a:cubicBezTo>
                    <a:pt x="766918" y="3301174"/>
                    <a:pt x="845975" y="3229736"/>
                    <a:pt x="855500" y="3135439"/>
                  </a:cubicBezTo>
                  <a:lnTo>
                    <a:pt x="1016473" y="1558099"/>
                  </a:lnTo>
                  <a:cubicBezTo>
                    <a:pt x="1022188" y="1505711"/>
                    <a:pt x="1034570" y="1455229"/>
                    <a:pt x="1055525" y="1406651"/>
                  </a:cubicBezTo>
                  <a:cubicBezTo>
                    <a:pt x="1072670" y="1375218"/>
                    <a:pt x="1187923" y="1164716"/>
                    <a:pt x="1229833" y="1007554"/>
                  </a:cubicBezTo>
                  <a:cubicBezTo>
                    <a:pt x="1261265" y="891349"/>
                    <a:pt x="1329845" y="384619"/>
                    <a:pt x="1207925" y="262699"/>
                  </a:cubicBezTo>
                  <a:cubicBezTo>
                    <a:pt x="1174588" y="229361"/>
                    <a:pt x="1155538" y="211264"/>
                    <a:pt x="1115533" y="181736"/>
                  </a:cubicBezTo>
                  <a:cubicBezTo>
                    <a:pt x="974563" y="77914"/>
                    <a:pt x="805970" y="9333"/>
                    <a:pt x="798350" y="6476"/>
                  </a:cubicBezTo>
                  <a:cubicBezTo>
                    <a:pt x="761203" y="-8764"/>
                    <a:pt x="719293" y="3619"/>
                    <a:pt x="696433" y="36004"/>
                  </a:cubicBezTo>
                  <a:lnTo>
                    <a:pt x="532603" y="260794"/>
                  </a:lnTo>
                  <a:lnTo>
                    <a:pt x="367820" y="36956"/>
                  </a:lnTo>
                  <a:cubicBezTo>
                    <a:pt x="340198" y="-2096"/>
                    <a:pt x="285905" y="-9717"/>
                    <a:pt x="246853" y="17906"/>
                  </a:cubicBezTo>
                  <a:cubicBezTo>
                    <a:pt x="208753" y="45529"/>
                    <a:pt x="200180" y="99821"/>
                    <a:pt x="227803" y="138874"/>
                  </a:cubicBezTo>
                  <a:lnTo>
                    <a:pt x="461165" y="459866"/>
                  </a:lnTo>
                  <a:cubicBezTo>
                    <a:pt x="477358" y="481774"/>
                    <a:pt x="503075" y="495108"/>
                    <a:pt x="530698" y="495108"/>
                  </a:cubicBezTo>
                  <a:cubicBezTo>
                    <a:pt x="558320" y="495108"/>
                    <a:pt x="584038" y="481774"/>
                    <a:pt x="600230" y="459866"/>
                  </a:cubicBezTo>
                  <a:lnTo>
                    <a:pt x="792636" y="195071"/>
                  </a:lnTo>
                  <a:cubicBezTo>
                    <a:pt x="848833" y="221741"/>
                    <a:pt x="935511" y="266508"/>
                    <a:pt x="1010758" y="321754"/>
                  </a:cubicBezTo>
                  <a:cubicBezTo>
                    <a:pt x="1039333" y="342708"/>
                    <a:pt x="1051715" y="355091"/>
                    <a:pt x="1081243" y="383666"/>
                  </a:cubicBezTo>
                  <a:cubicBezTo>
                    <a:pt x="1117438" y="446531"/>
                    <a:pt x="1105055" y="800861"/>
                    <a:pt x="1061240" y="963739"/>
                  </a:cubicBezTo>
                  <a:cubicBezTo>
                    <a:pt x="1021236" y="1109471"/>
                    <a:pt x="901220" y="1325689"/>
                    <a:pt x="900268" y="1327593"/>
                  </a:cubicBezTo>
                  <a:cubicBezTo>
                    <a:pt x="899315" y="1329499"/>
                    <a:pt x="897411" y="1332356"/>
                    <a:pt x="896458" y="1335214"/>
                  </a:cubicBezTo>
                  <a:cubicBezTo>
                    <a:pt x="867883" y="1400936"/>
                    <a:pt x="848833" y="1470468"/>
                    <a:pt x="842165" y="1541906"/>
                  </a:cubicBezTo>
                  <a:lnTo>
                    <a:pt x="681193" y="3119246"/>
                  </a:lnTo>
                  <a:cubicBezTo>
                    <a:pt x="680240" y="3124961"/>
                    <a:pt x="675478" y="3129724"/>
                    <a:pt x="669763" y="3129724"/>
                  </a:cubicBezTo>
                  <a:lnTo>
                    <a:pt x="391633" y="3129724"/>
                  </a:lnTo>
                  <a:cubicBezTo>
                    <a:pt x="385918" y="3129724"/>
                    <a:pt x="380203" y="3124961"/>
                    <a:pt x="380203" y="3119246"/>
                  </a:cubicBezTo>
                  <a:lnTo>
                    <a:pt x="219230" y="1541906"/>
                  </a:lnTo>
                  <a:cubicBezTo>
                    <a:pt x="211610" y="1470468"/>
                    <a:pt x="193513" y="1400936"/>
                    <a:pt x="164938" y="1335214"/>
                  </a:cubicBezTo>
                  <a:cubicBezTo>
                    <a:pt x="145888" y="1290446"/>
                    <a:pt x="95405" y="1271396"/>
                    <a:pt x="51590" y="12904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62319442-03B6-4B94-9563-BCE971D4FFA6}"/>
                </a:ext>
              </a:extLst>
            </p:cNvPr>
            <p:cNvSpPr/>
            <p:nvPr/>
          </p:nvSpPr>
          <p:spPr>
            <a:xfrm>
              <a:off x="8360449" y="209806"/>
              <a:ext cx="800229" cy="976312"/>
            </a:xfrm>
            <a:custGeom>
              <a:avLst/>
              <a:gdLst>
                <a:gd name="connsiteX0" fmla="*/ 391338 w 800229"/>
                <a:gd name="connsiteY0" fmla="*/ 976312 h 976312"/>
                <a:gd name="connsiteX1" fmla="*/ 398006 w 800229"/>
                <a:gd name="connsiteY1" fmla="*/ 976312 h 976312"/>
                <a:gd name="connsiteX2" fmla="*/ 401816 w 800229"/>
                <a:gd name="connsiteY2" fmla="*/ 976312 h 976312"/>
                <a:gd name="connsiteX3" fmla="*/ 407531 w 800229"/>
                <a:gd name="connsiteY3" fmla="*/ 976312 h 976312"/>
                <a:gd name="connsiteX4" fmla="*/ 678993 w 800229"/>
                <a:gd name="connsiteY4" fmla="*/ 858203 h 976312"/>
                <a:gd name="connsiteX5" fmla="*/ 797103 w 800229"/>
                <a:gd name="connsiteY5" fmla="*/ 398145 h 976312"/>
                <a:gd name="connsiteX6" fmla="*/ 407531 w 800229"/>
                <a:gd name="connsiteY6" fmla="*/ 0 h 976312"/>
                <a:gd name="connsiteX7" fmla="*/ 399911 w 800229"/>
                <a:gd name="connsiteY7" fmla="*/ 0 h 976312"/>
                <a:gd name="connsiteX8" fmla="*/ 392291 w 800229"/>
                <a:gd name="connsiteY8" fmla="*/ 0 h 976312"/>
                <a:gd name="connsiteX9" fmla="*/ 2718 w 800229"/>
                <a:gd name="connsiteY9" fmla="*/ 398145 h 976312"/>
                <a:gd name="connsiteX10" fmla="*/ 120828 w 800229"/>
                <a:gd name="connsiteY10" fmla="*/ 858203 h 976312"/>
                <a:gd name="connsiteX11" fmla="*/ 391338 w 800229"/>
                <a:gd name="connsiteY11" fmla="*/ 976312 h 976312"/>
                <a:gd name="connsiteX12" fmla="*/ 174168 w 800229"/>
                <a:gd name="connsiteY12" fmla="*/ 413385 h 976312"/>
                <a:gd name="connsiteX13" fmla="*/ 174168 w 800229"/>
                <a:gd name="connsiteY13" fmla="*/ 407670 h 976312"/>
                <a:gd name="connsiteX14" fmla="*/ 391338 w 800229"/>
                <a:gd name="connsiteY14" fmla="*/ 171450 h 976312"/>
                <a:gd name="connsiteX15" fmla="*/ 395148 w 800229"/>
                <a:gd name="connsiteY15" fmla="*/ 171450 h 976312"/>
                <a:gd name="connsiteX16" fmla="*/ 401816 w 800229"/>
                <a:gd name="connsiteY16" fmla="*/ 171450 h 976312"/>
                <a:gd name="connsiteX17" fmla="*/ 405626 w 800229"/>
                <a:gd name="connsiteY17" fmla="*/ 171450 h 976312"/>
                <a:gd name="connsiteX18" fmla="*/ 622796 w 800229"/>
                <a:gd name="connsiteY18" fmla="*/ 407670 h 976312"/>
                <a:gd name="connsiteX19" fmla="*/ 622796 w 800229"/>
                <a:gd name="connsiteY19" fmla="*/ 412432 h 976312"/>
                <a:gd name="connsiteX20" fmla="*/ 546596 w 800229"/>
                <a:gd name="connsiteY20" fmla="*/ 742950 h 976312"/>
                <a:gd name="connsiteX21" fmla="*/ 398958 w 800229"/>
                <a:gd name="connsiteY21" fmla="*/ 802958 h 976312"/>
                <a:gd name="connsiteX22" fmla="*/ 398958 w 800229"/>
                <a:gd name="connsiteY22" fmla="*/ 802958 h 976312"/>
                <a:gd name="connsiteX23" fmla="*/ 397053 w 800229"/>
                <a:gd name="connsiteY23" fmla="*/ 802958 h 976312"/>
                <a:gd name="connsiteX24" fmla="*/ 249416 w 800229"/>
                <a:gd name="connsiteY24" fmla="*/ 742950 h 976312"/>
                <a:gd name="connsiteX25" fmla="*/ 174168 w 800229"/>
                <a:gd name="connsiteY25" fmla="*/ 41338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0229" h="976312">
                  <a:moveTo>
                    <a:pt x="391338" y="976312"/>
                  </a:moveTo>
                  <a:cubicBezTo>
                    <a:pt x="393243" y="976312"/>
                    <a:pt x="395148" y="976312"/>
                    <a:pt x="398006" y="976312"/>
                  </a:cubicBezTo>
                  <a:cubicBezTo>
                    <a:pt x="398958" y="976312"/>
                    <a:pt x="400863" y="976312"/>
                    <a:pt x="401816" y="976312"/>
                  </a:cubicBezTo>
                  <a:cubicBezTo>
                    <a:pt x="403721" y="976312"/>
                    <a:pt x="405626" y="976312"/>
                    <a:pt x="407531" y="976312"/>
                  </a:cubicBezTo>
                  <a:cubicBezTo>
                    <a:pt x="518021" y="974408"/>
                    <a:pt x="611366" y="933450"/>
                    <a:pt x="678993" y="858203"/>
                  </a:cubicBezTo>
                  <a:cubicBezTo>
                    <a:pt x="820916" y="698183"/>
                    <a:pt x="800913" y="431482"/>
                    <a:pt x="797103" y="398145"/>
                  </a:cubicBezTo>
                  <a:cubicBezTo>
                    <a:pt x="782816" y="103823"/>
                    <a:pt x="578981" y="0"/>
                    <a:pt x="407531" y="0"/>
                  </a:cubicBezTo>
                  <a:cubicBezTo>
                    <a:pt x="404673" y="0"/>
                    <a:pt x="401816" y="0"/>
                    <a:pt x="399911" y="0"/>
                  </a:cubicBezTo>
                  <a:cubicBezTo>
                    <a:pt x="398006" y="0"/>
                    <a:pt x="395148" y="0"/>
                    <a:pt x="392291" y="0"/>
                  </a:cubicBezTo>
                  <a:cubicBezTo>
                    <a:pt x="221793" y="0"/>
                    <a:pt x="17958" y="104775"/>
                    <a:pt x="2718" y="398145"/>
                  </a:cubicBezTo>
                  <a:cubicBezTo>
                    <a:pt x="-139" y="431482"/>
                    <a:pt x="-21094" y="698183"/>
                    <a:pt x="120828" y="858203"/>
                  </a:cubicBezTo>
                  <a:cubicBezTo>
                    <a:pt x="187503" y="933450"/>
                    <a:pt x="280848" y="973455"/>
                    <a:pt x="391338" y="976312"/>
                  </a:cubicBezTo>
                  <a:close/>
                  <a:moveTo>
                    <a:pt x="174168" y="413385"/>
                  </a:moveTo>
                  <a:cubicBezTo>
                    <a:pt x="174168" y="411480"/>
                    <a:pt x="174168" y="409575"/>
                    <a:pt x="174168" y="407670"/>
                  </a:cubicBezTo>
                  <a:cubicBezTo>
                    <a:pt x="183693" y="201930"/>
                    <a:pt x="314186" y="171450"/>
                    <a:pt x="391338" y="171450"/>
                  </a:cubicBezTo>
                  <a:lnTo>
                    <a:pt x="395148" y="171450"/>
                  </a:lnTo>
                  <a:cubicBezTo>
                    <a:pt x="397053" y="171450"/>
                    <a:pt x="399911" y="171450"/>
                    <a:pt x="401816" y="171450"/>
                  </a:cubicBezTo>
                  <a:lnTo>
                    <a:pt x="405626" y="171450"/>
                  </a:lnTo>
                  <a:cubicBezTo>
                    <a:pt x="482778" y="171450"/>
                    <a:pt x="613271" y="201930"/>
                    <a:pt x="622796" y="407670"/>
                  </a:cubicBezTo>
                  <a:cubicBezTo>
                    <a:pt x="622796" y="409575"/>
                    <a:pt x="622796" y="411480"/>
                    <a:pt x="622796" y="412432"/>
                  </a:cubicBezTo>
                  <a:cubicBezTo>
                    <a:pt x="629463" y="473393"/>
                    <a:pt x="627558" y="651510"/>
                    <a:pt x="546596" y="742950"/>
                  </a:cubicBezTo>
                  <a:cubicBezTo>
                    <a:pt x="511353" y="782955"/>
                    <a:pt x="462776" y="802005"/>
                    <a:pt x="398958" y="802958"/>
                  </a:cubicBezTo>
                  <a:lnTo>
                    <a:pt x="398958" y="802958"/>
                  </a:lnTo>
                  <a:cubicBezTo>
                    <a:pt x="398006" y="802958"/>
                    <a:pt x="398006" y="802958"/>
                    <a:pt x="397053" y="802958"/>
                  </a:cubicBezTo>
                  <a:cubicBezTo>
                    <a:pt x="333236" y="802005"/>
                    <a:pt x="284658" y="782955"/>
                    <a:pt x="249416" y="742950"/>
                  </a:cubicBezTo>
                  <a:cubicBezTo>
                    <a:pt x="169406" y="652463"/>
                    <a:pt x="168453" y="474345"/>
                    <a:pt x="174168" y="413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CD479100-B2C6-4921-8713-BC06E0035CF1}"/>
                </a:ext>
              </a:extLst>
            </p:cNvPr>
            <p:cNvSpPr/>
            <p:nvPr/>
          </p:nvSpPr>
          <p:spPr>
            <a:xfrm>
              <a:off x="6735283" y="1084393"/>
              <a:ext cx="1580020" cy="3506913"/>
            </a:xfrm>
            <a:custGeom>
              <a:avLst/>
              <a:gdLst>
                <a:gd name="connsiteX0" fmla="*/ 73404 w 1580020"/>
                <a:gd name="connsiteY0" fmla="*/ 278891 h 3506913"/>
                <a:gd name="connsiteX1" fmla="*/ 51497 w 1580020"/>
                <a:gd name="connsiteY1" fmla="*/ 1067561 h 3506913"/>
                <a:gd name="connsiteX2" fmla="*/ 237234 w 1580020"/>
                <a:gd name="connsiteY2" fmla="*/ 1491423 h 3506913"/>
                <a:gd name="connsiteX3" fmla="*/ 280097 w 1580020"/>
                <a:gd name="connsiteY3" fmla="*/ 1654301 h 3506913"/>
                <a:gd name="connsiteX4" fmla="*/ 451547 w 1580020"/>
                <a:gd name="connsiteY4" fmla="*/ 3335464 h 3506913"/>
                <a:gd name="connsiteX5" fmla="*/ 642047 w 1580020"/>
                <a:gd name="connsiteY5" fmla="*/ 3506914 h 3506913"/>
                <a:gd name="connsiteX6" fmla="*/ 938274 w 1580020"/>
                <a:gd name="connsiteY6" fmla="*/ 3506914 h 3506913"/>
                <a:gd name="connsiteX7" fmla="*/ 1128774 w 1580020"/>
                <a:gd name="connsiteY7" fmla="*/ 3335464 h 3506913"/>
                <a:gd name="connsiteX8" fmla="*/ 1300224 w 1580020"/>
                <a:gd name="connsiteY8" fmla="*/ 1654301 h 3506913"/>
                <a:gd name="connsiteX9" fmla="*/ 1343087 w 1580020"/>
                <a:gd name="connsiteY9" fmla="*/ 1491423 h 3506913"/>
                <a:gd name="connsiteX10" fmla="*/ 1528824 w 1580020"/>
                <a:gd name="connsiteY10" fmla="*/ 1067561 h 3506913"/>
                <a:gd name="connsiteX11" fmla="*/ 1506917 w 1580020"/>
                <a:gd name="connsiteY11" fmla="*/ 278891 h 3506913"/>
                <a:gd name="connsiteX12" fmla="*/ 1409762 w 1580020"/>
                <a:gd name="connsiteY12" fmla="*/ 193166 h 3506913"/>
                <a:gd name="connsiteX13" fmla="*/ 1072576 w 1580020"/>
                <a:gd name="connsiteY13" fmla="*/ 6476 h 3506913"/>
                <a:gd name="connsiteX14" fmla="*/ 970659 w 1580020"/>
                <a:gd name="connsiteY14" fmla="*/ 36004 h 3506913"/>
                <a:gd name="connsiteX15" fmla="*/ 788732 w 1580020"/>
                <a:gd name="connsiteY15" fmla="*/ 282701 h 3506913"/>
                <a:gd name="connsiteX16" fmla="*/ 609662 w 1580020"/>
                <a:gd name="connsiteY16" fmla="*/ 36004 h 3506913"/>
                <a:gd name="connsiteX17" fmla="*/ 507744 w 1580020"/>
                <a:gd name="connsiteY17" fmla="*/ 6476 h 3506913"/>
                <a:gd name="connsiteX18" fmla="*/ 170559 w 1580020"/>
                <a:gd name="connsiteY18" fmla="*/ 193166 h 3506913"/>
                <a:gd name="connsiteX19" fmla="*/ 73404 w 1580020"/>
                <a:gd name="connsiteY19" fmla="*/ 278891 h 3506913"/>
                <a:gd name="connsiteX20" fmla="*/ 197229 w 1580020"/>
                <a:gd name="connsiteY20" fmla="*/ 398906 h 3506913"/>
                <a:gd name="connsiteX21" fmla="*/ 273429 w 1580020"/>
                <a:gd name="connsiteY21" fmla="*/ 332231 h 3506913"/>
                <a:gd name="connsiteX22" fmla="*/ 511554 w 1580020"/>
                <a:gd name="connsiteY22" fmla="*/ 194119 h 3506913"/>
                <a:gd name="connsiteX23" fmla="*/ 719199 w 1580020"/>
                <a:gd name="connsiteY23" fmla="*/ 479869 h 3506913"/>
                <a:gd name="connsiteX24" fmla="*/ 788732 w 1580020"/>
                <a:gd name="connsiteY24" fmla="*/ 515111 h 3506913"/>
                <a:gd name="connsiteX25" fmla="*/ 858264 w 1580020"/>
                <a:gd name="connsiteY25" fmla="*/ 479869 h 3506913"/>
                <a:gd name="connsiteX26" fmla="*/ 1065909 w 1580020"/>
                <a:gd name="connsiteY26" fmla="*/ 194119 h 3506913"/>
                <a:gd name="connsiteX27" fmla="*/ 1304034 w 1580020"/>
                <a:gd name="connsiteY27" fmla="*/ 332231 h 3506913"/>
                <a:gd name="connsiteX28" fmla="*/ 1380234 w 1580020"/>
                <a:gd name="connsiteY28" fmla="*/ 398906 h 3506913"/>
                <a:gd name="connsiteX29" fmla="*/ 1359279 w 1580020"/>
                <a:gd name="connsiteY29" fmla="*/ 1021841 h 3506913"/>
                <a:gd name="connsiteX30" fmla="*/ 1186876 w 1580020"/>
                <a:gd name="connsiteY30" fmla="*/ 1410461 h 3506913"/>
                <a:gd name="connsiteX31" fmla="*/ 1183067 w 1580020"/>
                <a:gd name="connsiteY31" fmla="*/ 1418081 h 3506913"/>
                <a:gd name="connsiteX32" fmla="*/ 1124964 w 1580020"/>
                <a:gd name="connsiteY32" fmla="*/ 1637156 h 3506913"/>
                <a:gd name="connsiteX33" fmla="*/ 953514 w 1580020"/>
                <a:gd name="connsiteY33" fmla="*/ 3318319 h 3506913"/>
                <a:gd name="connsiteX34" fmla="*/ 935417 w 1580020"/>
                <a:gd name="connsiteY34" fmla="*/ 3334511 h 3506913"/>
                <a:gd name="connsiteX35" fmla="*/ 639189 w 1580020"/>
                <a:gd name="connsiteY35" fmla="*/ 3334511 h 3506913"/>
                <a:gd name="connsiteX36" fmla="*/ 621092 w 1580020"/>
                <a:gd name="connsiteY36" fmla="*/ 3318319 h 3506913"/>
                <a:gd name="connsiteX37" fmla="*/ 449641 w 1580020"/>
                <a:gd name="connsiteY37" fmla="*/ 1637156 h 3506913"/>
                <a:gd name="connsiteX38" fmla="*/ 391539 w 1580020"/>
                <a:gd name="connsiteY38" fmla="*/ 1418081 h 3506913"/>
                <a:gd name="connsiteX39" fmla="*/ 387729 w 1580020"/>
                <a:gd name="connsiteY39" fmla="*/ 1410461 h 3506913"/>
                <a:gd name="connsiteX40" fmla="*/ 215327 w 1580020"/>
                <a:gd name="connsiteY40" fmla="*/ 1020889 h 3506913"/>
                <a:gd name="connsiteX41" fmla="*/ 197229 w 1580020"/>
                <a:gd name="connsiteY41" fmla="*/ 398906 h 350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80020" h="3506913">
                  <a:moveTo>
                    <a:pt x="73404" y="278891"/>
                  </a:moveTo>
                  <a:cubicBezTo>
                    <a:pt x="-55184" y="407479"/>
                    <a:pt x="17207" y="943736"/>
                    <a:pt x="51497" y="1067561"/>
                  </a:cubicBezTo>
                  <a:cubicBezTo>
                    <a:pt x="97216" y="1234249"/>
                    <a:pt x="219137" y="1459039"/>
                    <a:pt x="237234" y="1491423"/>
                  </a:cubicBezTo>
                  <a:cubicBezTo>
                    <a:pt x="260094" y="1543811"/>
                    <a:pt x="274382" y="1598104"/>
                    <a:pt x="280097" y="1654301"/>
                  </a:cubicBezTo>
                  <a:lnTo>
                    <a:pt x="451547" y="3335464"/>
                  </a:lnTo>
                  <a:cubicBezTo>
                    <a:pt x="461072" y="3433571"/>
                    <a:pt x="542987" y="3506914"/>
                    <a:pt x="642047" y="3506914"/>
                  </a:cubicBezTo>
                  <a:lnTo>
                    <a:pt x="938274" y="3506914"/>
                  </a:lnTo>
                  <a:cubicBezTo>
                    <a:pt x="1036382" y="3506914"/>
                    <a:pt x="1118297" y="3432619"/>
                    <a:pt x="1128774" y="3335464"/>
                  </a:cubicBezTo>
                  <a:lnTo>
                    <a:pt x="1300224" y="1654301"/>
                  </a:lnTo>
                  <a:cubicBezTo>
                    <a:pt x="1305939" y="1598104"/>
                    <a:pt x="1320226" y="1542859"/>
                    <a:pt x="1343087" y="1491423"/>
                  </a:cubicBezTo>
                  <a:cubicBezTo>
                    <a:pt x="1361184" y="1458086"/>
                    <a:pt x="1483104" y="1234249"/>
                    <a:pt x="1528824" y="1067561"/>
                  </a:cubicBezTo>
                  <a:cubicBezTo>
                    <a:pt x="1562162" y="943736"/>
                    <a:pt x="1635504" y="407479"/>
                    <a:pt x="1506917" y="278891"/>
                  </a:cubicBezTo>
                  <a:cubicBezTo>
                    <a:pt x="1471674" y="243649"/>
                    <a:pt x="1451672" y="224599"/>
                    <a:pt x="1409762" y="193166"/>
                  </a:cubicBezTo>
                  <a:cubicBezTo>
                    <a:pt x="1260219" y="82676"/>
                    <a:pt x="1080197" y="10286"/>
                    <a:pt x="1072576" y="6476"/>
                  </a:cubicBezTo>
                  <a:cubicBezTo>
                    <a:pt x="1035429" y="-8764"/>
                    <a:pt x="993519" y="3619"/>
                    <a:pt x="970659" y="36004"/>
                  </a:cubicBezTo>
                  <a:lnTo>
                    <a:pt x="788732" y="282701"/>
                  </a:lnTo>
                  <a:lnTo>
                    <a:pt x="609662" y="36004"/>
                  </a:lnTo>
                  <a:cubicBezTo>
                    <a:pt x="586802" y="3619"/>
                    <a:pt x="543939" y="-7811"/>
                    <a:pt x="507744" y="6476"/>
                  </a:cubicBezTo>
                  <a:cubicBezTo>
                    <a:pt x="500124" y="9334"/>
                    <a:pt x="321054" y="82676"/>
                    <a:pt x="170559" y="193166"/>
                  </a:cubicBezTo>
                  <a:cubicBezTo>
                    <a:pt x="128649" y="224599"/>
                    <a:pt x="107694" y="243649"/>
                    <a:pt x="73404" y="278891"/>
                  </a:cubicBezTo>
                  <a:close/>
                  <a:moveTo>
                    <a:pt x="197229" y="398906"/>
                  </a:moveTo>
                  <a:cubicBezTo>
                    <a:pt x="228662" y="367474"/>
                    <a:pt x="241997" y="355091"/>
                    <a:pt x="273429" y="332231"/>
                  </a:cubicBezTo>
                  <a:cubicBezTo>
                    <a:pt x="355344" y="271271"/>
                    <a:pt x="450594" y="222694"/>
                    <a:pt x="511554" y="194119"/>
                  </a:cubicBezTo>
                  <a:lnTo>
                    <a:pt x="719199" y="479869"/>
                  </a:lnTo>
                  <a:cubicBezTo>
                    <a:pt x="735392" y="501776"/>
                    <a:pt x="761109" y="515111"/>
                    <a:pt x="788732" y="515111"/>
                  </a:cubicBezTo>
                  <a:cubicBezTo>
                    <a:pt x="816354" y="515111"/>
                    <a:pt x="842072" y="501776"/>
                    <a:pt x="858264" y="479869"/>
                  </a:cubicBezTo>
                  <a:lnTo>
                    <a:pt x="1065909" y="194119"/>
                  </a:lnTo>
                  <a:cubicBezTo>
                    <a:pt x="1125917" y="222694"/>
                    <a:pt x="1221167" y="271271"/>
                    <a:pt x="1304034" y="332231"/>
                  </a:cubicBezTo>
                  <a:cubicBezTo>
                    <a:pt x="1335467" y="355091"/>
                    <a:pt x="1348801" y="367474"/>
                    <a:pt x="1380234" y="398906"/>
                  </a:cubicBezTo>
                  <a:cubicBezTo>
                    <a:pt x="1420239" y="463676"/>
                    <a:pt x="1407857" y="845629"/>
                    <a:pt x="1359279" y="1021841"/>
                  </a:cubicBezTo>
                  <a:cubicBezTo>
                    <a:pt x="1316417" y="1178051"/>
                    <a:pt x="1188782" y="1408556"/>
                    <a:pt x="1186876" y="1410461"/>
                  </a:cubicBezTo>
                  <a:cubicBezTo>
                    <a:pt x="1185924" y="1412366"/>
                    <a:pt x="1184019" y="1415223"/>
                    <a:pt x="1183067" y="1418081"/>
                  </a:cubicBezTo>
                  <a:cubicBezTo>
                    <a:pt x="1152587" y="1487614"/>
                    <a:pt x="1132584" y="1560956"/>
                    <a:pt x="1124964" y="1637156"/>
                  </a:cubicBezTo>
                  <a:lnTo>
                    <a:pt x="953514" y="3318319"/>
                  </a:lnTo>
                  <a:cubicBezTo>
                    <a:pt x="952562" y="3327844"/>
                    <a:pt x="944942" y="3334511"/>
                    <a:pt x="935417" y="3334511"/>
                  </a:cubicBezTo>
                  <a:lnTo>
                    <a:pt x="639189" y="3334511"/>
                  </a:lnTo>
                  <a:cubicBezTo>
                    <a:pt x="629664" y="3334511"/>
                    <a:pt x="622044" y="3327844"/>
                    <a:pt x="621092" y="3318319"/>
                  </a:cubicBezTo>
                  <a:lnTo>
                    <a:pt x="449641" y="1637156"/>
                  </a:lnTo>
                  <a:cubicBezTo>
                    <a:pt x="442022" y="1561909"/>
                    <a:pt x="422972" y="1487614"/>
                    <a:pt x="391539" y="1418081"/>
                  </a:cubicBezTo>
                  <a:cubicBezTo>
                    <a:pt x="390587" y="1415223"/>
                    <a:pt x="389634" y="1413319"/>
                    <a:pt x="387729" y="1410461"/>
                  </a:cubicBezTo>
                  <a:cubicBezTo>
                    <a:pt x="386777" y="1408556"/>
                    <a:pt x="258189" y="1177099"/>
                    <a:pt x="215327" y="1020889"/>
                  </a:cubicBezTo>
                  <a:cubicBezTo>
                    <a:pt x="169607" y="845629"/>
                    <a:pt x="157224" y="463676"/>
                    <a:pt x="197229" y="398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16970949-6826-4B30-9F01-7ABA960CD0B6}"/>
                </a:ext>
              </a:extLst>
            </p:cNvPr>
            <p:cNvSpPr/>
            <p:nvPr/>
          </p:nvSpPr>
          <p:spPr>
            <a:xfrm>
              <a:off x="7102979" y="-70227"/>
              <a:ext cx="842070" cy="1030604"/>
            </a:xfrm>
            <a:custGeom>
              <a:avLst/>
              <a:gdLst>
                <a:gd name="connsiteX0" fmla="*/ 412463 w 842070"/>
                <a:gd name="connsiteY0" fmla="*/ 1030605 h 1030604"/>
                <a:gd name="connsiteX1" fmla="*/ 419130 w 842070"/>
                <a:gd name="connsiteY1" fmla="*/ 1030605 h 1030604"/>
                <a:gd name="connsiteX2" fmla="*/ 423893 w 842070"/>
                <a:gd name="connsiteY2" fmla="*/ 1030605 h 1030604"/>
                <a:gd name="connsiteX3" fmla="*/ 429608 w 842070"/>
                <a:gd name="connsiteY3" fmla="*/ 1030605 h 1030604"/>
                <a:gd name="connsiteX4" fmla="*/ 714405 w 842070"/>
                <a:gd name="connsiteY4" fmla="*/ 905828 h 1030604"/>
                <a:gd name="connsiteX5" fmla="*/ 839183 w 842070"/>
                <a:gd name="connsiteY5" fmla="*/ 419100 h 1030604"/>
                <a:gd name="connsiteX6" fmla="*/ 429608 w 842070"/>
                <a:gd name="connsiteY6" fmla="*/ 0 h 1030604"/>
                <a:gd name="connsiteX7" fmla="*/ 421035 w 842070"/>
                <a:gd name="connsiteY7" fmla="*/ 0 h 1030604"/>
                <a:gd name="connsiteX8" fmla="*/ 412463 w 842070"/>
                <a:gd name="connsiteY8" fmla="*/ 0 h 1030604"/>
                <a:gd name="connsiteX9" fmla="*/ 2888 w 842070"/>
                <a:gd name="connsiteY9" fmla="*/ 419100 h 1030604"/>
                <a:gd name="connsiteX10" fmla="*/ 127665 w 842070"/>
                <a:gd name="connsiteY10" fmla="*/ 904875 h 1030604"/>
                <a:gd name="connsiteX11" fmla="*/ 412463 w 842070"/>
                <a:gd name="connsiteY11" fmla="*/ 1030605 h 1030604"/>
                <a:gd name="connsiteX12" fmla="*/ 175290 w 842070"/>
                <a:gd name="connsiteY12" fmla="*/ 435293 h 1030604"/>
                <a:gd name="connsiteX13" fmla="*/ 175290 w 842070"/>
                <a:gd name="connsiteY13" fmla="*/ 429578 h 1030604"/>
                <a:gd name="connsiteX14" fmla="*/ 412463 w 842070"/>
                <a:gd name="connsiteY14" fmla="*/ 172403 h 1030604"/>
                <a:gd name="connsiteX15" fmla="*/ 417225 w 842070"/>
                <a:gd name="connsiteY15" fmla="*/ 172403 h 1030604"/>
                <a:gd name="connsiteX16" fmla="*/ 423893 w 842070"/>
                <a:gd name="connsiteY16" fmla="*/ 172403 h 1030604"/>
                <a:gd name="connsiteX17" fmla="*/ 428655 w 842070"/>
                <a:gd name="connsiteY17" fmla="*/ 172403 h 1030604"/>
                <a:gd name="connsiteX18" fmla="*/ 665828 w 842070"/>
                <a:gd name="connsiteY18" fmla="*/ 429578 h 1030604"/>
                <a:gd name="connsiteX19" fmla="*/ 665828 w 842070"/>
                <a:gd name="connsiteY19" fmla="*/ 434340 h 1030604"/>
                <a:gd name="connsiteX20" fmla="*/ 583913 w 842070"/>
                <a:gd name="connsiteY20" fmla="*/ 790575 h 1030604"/>
                <a:gd name="connsiteX21" fmla="*/ 421988 w 842070"/>
                <a:gd name="connsiteY21" fmla="*/ 856298 h 1030604"/>
                <a:gd name="connsiteX22" fmla="*/ 419130 w 842070"/>
                <a:gd name="connsiteY22" fmla="*/ 856298 h 1030604"/>
                <a:gd name="connsiteX23" fmla="*/ 257205 w 842070"/>
                <a:gd name="connsiteY23" fmla="*/ 790575 h 1030604"/>
                <a:gd name="connsiteX24" fmla="*/ 175290 w 842070"/>
                <a:gd name="connsiteY24" fmla="*/ 435293 h 103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42070" h="1030604">
                  <a:moveTo>
                    <a:pt x="412463" y="1030605"/>
                  </a:moveTo>
                  <a:cubicBezTo>
                    <a:pt x="414368" y="1030605"/>
                    <a:pt x="417225" y="1030605"/>
                    <a:pt x="419130" y="1030605"/>
                  </a:cubicBezTo>
                  <a:cubicBezTo>
                    <a:pt x="420083" y="1030605"/>
                    <a:pt x="422940" y="1030605"/>
                    <a:pt x="423893" y="1030605"/>
                  </a:cubicBezTo>
                  <a:cubicBezTo>
                    <a:pt x="425798" y="1030605"/>
                    <a:pt x="427703" y="1030605"/>
                    <a:pt x="429608" y="1030605"/>
                  </a:cubicBezTo>
                  <a:cubicBezTo>
                    <a:pt x="547718" y="1028700"/>
                    <a:pt x="642968" y="986790"/>
                    <a:pt x="714405" y="905828"/>
                  </a:cubicBezTo>
                  <a:cubicBezTo>
                    <a:pt x="864900" y="737235"/>
                    <a:pt x="842040" y="453390"/>
                    <a:pt x="839183" y="419100"/>
                  </a:cubicBezTo>
                  <a:cubicBezTo>
                    <a:pt x="823943" y="109538"/>
                    <a:pt x="609630" y="0"/>
                    <a:pt x="429608" y="0"/>
                  </a:cubicBezTo>
                  <a:cubicBezTo>
                    <a:pt x="426750" y="0"/>
                    <a:pt x="423893" y="0"/>
                    <a:pt x="421035" y="0"/>
                  </a:cubicBezTo>
                  <a:cubicBezTo>
                    <a:pt x="419130" y="0"/>
                    <a:pt x="416273" y="0"/>
                    <a:pt x="412463" y="0"/>
                  </a:cubicBezTo>
                  <a:cubicBezTo>
                    <a:pt x="233393" y="0"/>
                    <a:pt x="18128" y="109538"/>
                    <a:pt x="2888" y="419100"/>
                  </a:cubicBezTo>
                  <a:cubicBezTo>
                    <a:pt x="30" y="453390"/>
                    <a:pt x="-22830" y="736283"/>
                    <a:pt x="127665" y="904875"/>
                  </a:cubicBezTo>
                  <a:cubicBezTo>
                    <a:pt x="199103" y="985838"/>
                    <a:pt x="295305" y="1027748"/>
                    <a:pt x="412463" y="1030605"/>
                  </a:cubicBezTo>
                  <a:close/>
                  <a:moveTo>
                    <a:pt x="175290" y="435293"/>
                  </a:moveTo>
                  <a:cubicBezTo>
                    <a:pt x="175290" y="433388"/>
                    <a:pt x="175290" y="431483"/>
                    <a:pt x="175290" y="429578"/>
                  </a:cubicBezTo>
                  <a:cubicBezTo>
                    <a:pt x="185768" y="197168"/>
                    <a:pt x="344835" y="172403"/>
                    <a:pt x="412463" y="172403"/>
                  </a:cubicBezTo>
                  <a:lnTo>
                    <a:pt x="417225" y="172403"/>
                  </a:lnTo>
                  <a:cubicBezTo>
                    <a:pt x="419130" y="172403"/>
                    <a:pt x="421988" y="172403"/>
                    <a:pt x="423893" y="172403"/>
                  </a:cubicBezTo>
                  <a:lnTo>
                    <a:pt x="428655" y="172403"/>
                  </a:lnTo>
                  <a:cubicBezTo>
                    <a:pt x="496283" y="172403"/>
                    <a:pt x="655350" y="197168"/>
                    <a:pt x="665828" y="429578"/>
                  </a:cubicBezTo>
                  <a:cubicBezTo>
                    <a:pt x="665828" y="431483"/>
                    <a:pt x="665828" y="433388"/>
                    <a:pt x="665828" y="434340"/>
                  </a:cubicBezTo>
                  <a:cubicBezTo>
                    <a:pt x="672495" y="500063"/>
                    <a:pt x="671543" y="692468"/>
                    <a:pt x="583913" y="790575"/>
                  </a:cubicBezTo>
                  <a:cubicBezTo>
                    <a:pt x="544860" y="834390"/>
                    <a:pt x="491520" y="856298"/>
                    <a:pt x="421988" y="856298"/>
                  </a:cubicBezTo>
                  <a:cubicBezTo>
                    <a:pt x="421035" y="856298"/>
                    <a:pt x="420083" y="856298"/>
                    <a:pt x="419130" y="856298"/>
                  </a:cubicBezTo>
                  <a:cubicBezTo>
                    <a:pt x="349598" y="855345"/>
                    <a:pt x="296258" y="834390"/>
                    <a:pt x="257205" y="790575"/>
                  </a:cubicBezTo>
                  <a:cubicBezTo>
                    <a:pt x="169575" y="693420"/>
                    <a:pt x="168623" y="501015"/>
                    <a:pt x="175290" y="4352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7" name="Owal 16">
            <a:extLst>
              <a:ext uri="{FF2B5EF4-FFF2-40B4-BE49-F238E27FC236}">
                <a16:creationId xmlns:a16="http://schemas.microsoft.com/office/drawing/2014/main" id="{4A811411-E43A-4FCC-A910-5E4FD16DB58E}"/>
              </a:ext>
            </a:extLst>
          </p:cNvPr>
          <p:cNvSpPr/>
          <p:nvPr/>
        </p:nvSpPr>
        <p:spPr>
          <a:xfrm>
            <a:off x="3714614" y="2017332"/>
            <a:ext cx="4084605" cy="40846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C039C777-420D-4B09-BC27-5B06D637F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6497802"/>
              </p:ext>
            </p:extLst>
          </p:nvPr>
        </p:nvGraphicFramePr>
        <p:xfrm>
          <a:off x="3765220" y="2067938"/>
          <a:ext cx="3983393" cy="3983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20CD59C-EB63-4915-B382-F034400CC1D9}"/>
              </a:ext>
            </a:extLst>
          </p:cNvPr>
          <p:cNvSpPr txBox="1"/>
          <p:nvPr/>
        </p:nvSpPr>
        <p:spPr>
          <a:xfrm>
            <a:off x="4390929" y="2718063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pl-P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2546DC9-DE64-42F9-B057-6F9EA2D6033C}"/>
              </a:ext>
            </a:extLst>
          </p:cNvPr>
          <p:cNvSpPr txBox="1"/>
          <p:nvPr/>
        </p:nvSpPr>
        <p:spPr>
          <a:xfrm>
            <a:off x="6217037" y="2718063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pl-P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krąg: pusty 13">
            <a:extLst>
              <a:ext uri="{FF2B5EF4-FFF2-40B4-BE49-F238E27FC236}">
                <a16:creationId xmlns:a16="http://schemas.microsoft.com/office/drawing/2014/main" id="{F19FAF5C-D1F3-43DA-862D-CBDBCC34DBDD}"/>
              </a:ext>
            </a:extLst>
          </p:cNvPr>
          <p:cNvSpPr/>
          <p:nvPr/>
        </p:nvSpPr>
        <p:spPr>
          <a:xfrm>
            <a:off x="4838997" y="3141715"/>
            <a:ext cx="1835839" cy="1835839"/>
          </a:xfrm>
          <a:prstGeom prst="donut">
            <a:avLst>
              <a:gd name="adj" fmla="val 6599"/>
            </a:avLst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6D25A8B-FD7C-4F8B-B9BF-A4C170C3BEF1}"/>
              </a:ext>
            </a:extLst>
          </p:cNvPr>
          <p:cNvSpPr txBox="1"/>
          <p:nvPr/>
        </p:nvSpPr>
        <p:spPr>
          <a:xfrm>
            <a:off x="4390929" y="4645667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pl-P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78281E0-3D54-49D4-BA54-54FDF71E67F9}"/>
              </a:ext>
            </a:extLst>
          </p:cNvPr>
          <p:cNvSpPr txBox="1"/>
          <p:nvPr/>
        </p:nvSpPr>
        <p:spPr>
          <a:xfrm>
            <a:off x="6217037" y="4645667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pl-P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33CE09B1-9803-4A1F-97D0-A6379D6B43DB}"/>
              </a:ext>
            </a:extLst>
          </p:cNvPr>
          <p:cNvSpPr txBox="1"/>
          <p:nvPr/>
        </p:nvSpPr>
        <p:spPr>
          <a:xfrm>
            <a:off x="8592690" y="3109204"/>
            <a:ext cx="2862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Redukcja stanu zatrudnienia </a:t>
            </a:r>
            <a:b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10% to zwiększenie kwoty zwrotu o 5% kwoty subwencji.</a:t>
            </a:r>
          </a:p>
        </p:txBody>
      </p:sp>
    </p:spTree>
    <p:extLst>
      <p:ext uri="{BB962C8B-B14F-4D97-AF65-F5344CB8AC3E}">
        <p14:creationId xmlns:p14="http://schemas.microsoft.com/office/powerpoint/2010/main" val="1084847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956185C-8652-4F17-ACC1-0A6A598A50F5}"/>
              </a:ext>
            </a:extLst>
          </p:cNvPr>
          <p:cNvSpPr txBox="1"/>
          <p:nvPr/>
        </p:nvSpPr>
        <p:spPr>
          <a:xfrm>
            <a:off x="428263" y="324141"/>
            <a:ext cx="10004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Ustalenie redukcji stanu zatrudnienia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81BF4584-22BC-483B-A47A-D585981BB932}"/>
                  </a:ext>
                </a:extLst>
              </p:cNvPr>
              <p:cNvSpPr txBox="1"/>
              <p:nvPr/>
            </p:nvSpPr>
            <p:spPr>
              <a:xfrm>
                <a:off x="-78684" y="4337607"/>
                <a:ext cx="6534614" cy="628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ś</m:t>
                      </m:r>
                      <m:r>
                        <m:rPr>
                          <m:sty m:val="p"/>
                        </m:rPr>
                        <a:rPr lang="pl-PL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rednie</m:t>
                      </m:r>
                      <m:r>
                        <a:rPr lang="pl-PL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i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zatrudnienie</m:t>
                      </m:r>
                      <m:r>
                        <a:rPr lang="pl-PL" i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l-PL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  <m:r>
                            <m:rPr>
                              <m:sty m:val="p"/>
                            </m:rP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3+</m:t>
                          </m:r>
                          <m:d>
                            <m:dPr>
                              <m:ctrlPr>
                                <a:rPr lang="pl-PL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i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d>
                          <m: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pl-PL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pl-PL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81BF4584-22BC-483B-A47A-D585981BB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684" y="4337607"/>
                <a:ext cx="6534614" cy="6280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85DC754-FCBB-4A29-9B05-215A29E6EAFD}"/>
              </a:ext>
            </a:extLst>
          </p:cNvPr>
          <p:cNvSpPr txBox="1"/>
          <p:nvPr/>
        </p:nvSpPr>
        <p:spPr>
          <a:xfrm>
            <a:off x="242452" y="4965664"/>
            <a:ext cx="9554691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600"/>
              </a:spcAft>
              <a:tabLst>
                <a:tab pos="3780790" algn="l"/>
              </a:tabLst>
            </a:pPr>
            <a:r>
              <a:rPr lang="pl-PL" sz="14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Angsana New" panose="02020603050405020304" pitchFamily="18" charset="-34"/>
              </a:rPr>
              <a:t>gdzie m1 do m12 – odpowiada liczbie Pracowników na ostatni dzień każdego miesiąca kalendarzowego, przy czym w kalkulacji nie uwzględnia się Pracowników przebywających na urlopach bezpłatnych przez pełny miesiąc kalendarzowy.</a:t>
            </a:r>
            <a:endParaRPr lang="pl-PL" sz="1400">
              <a:solidFill>
                <a:schemeClr val="accent2"/>
              </a:solidFill>
              <a:effectLst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A96BC92-7F92-4FA7-BEC9-4D7F275E6EAF}"/>
              </a:ext>
            </a:extLst>
          </p:cNvPr>
          <p:cNvSpPr txBox="1"/>
          <p:nvPr/>
        </p:nvSpPr>
        <p:spPr>
          <a:xfrm>
            <a:off x="428262" y="3762468"/>
            <a:ext cx="8918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Sposób liczenia średniej liczby Pracowników przez okres 12 miesięcy: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3B647AF9-CC5F-4F34-B49C-0F9E40E403A2}"/>
                  </a:ext>
                </a:extLst>
              </p:cNvPr>
              <p:cNvSpPr txBox="1"/>
              <p:nvPr/>
            </p:nvSpPr>
            <p:spPr>
              <a:xfrm>
                <a:off x="2054821" y="1679119"/>
                <a:ext cx="10004108" cy="1416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l-PL" b="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b="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eqArr>
                                <m:eqArrPr>
                                  <m:ctrlPr>
                                    <a:rPr lang="pl-PL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&amp;ś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rednia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liczba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Pracownik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ó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w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przez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okres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12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pe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ł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nych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miesi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cy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od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ko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ń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ca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miesi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ą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ca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kalendarzowego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poprzedzaj</m:t>
                                  </m:r>
                                  <m: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ą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 b="0" i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cego</m:t>
                                  </m:r>
                                  <m:r>
                                    <a:rPr lang="pl-PL" b="0" i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dat</m:t>
                                  </m:r>
                                  <m: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ę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zawarcia</m:t>
                                  </m:r>
                                  <m: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umowy</m:t>
                                  </m:r>
                                  <m: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subwencji</m:t>
                                  </m:r>
                                </m:e>
                                <m:e/>
                              </m:eqArr>
                            </m:num>
                            <m:den>
                              <m:eqArr>
                                <m:eqArrPr>
                                  <m:ctrlPr>
                                    <a:rPr lang="pl-PL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ś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rednia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liczby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Pracownik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ó</m:t>
                                  </m:r>
                                  <m:r>
                                    <m:rPr>
                                      <m:nor/>
                                    </m:rPr>
                                    <a:rPr lang="pl-PL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w</m:t>
                                  </m:r>
                                  <m:r>
                                    <m:rPr>
                                      <m:nor/>
                                    </m:rPr>
                                    <a:rPr lang="pl-PL" b="0" i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pl-PL" b="0" i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za</m:t>
                                  </m:r>
                                  <m:r>
                                    <m:rPr>
                                      <m:nor/>
                                    </m:rPr>
                                    <a:rPr lang="pl-PL" b="0" i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2019∗ </m:t>
                                  </m:r>
                                </m:e>
                                <m:e/>
                              </m:eqArr>
                            </m:den>
                          </m:f>
                          <m:r>
                            <a:rPr lang="pl-PL" b="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pl-PL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3B647AF9-CC5F-4F34-B49C-0F9E40E40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821" y="1679119"/>
                <a:ext cx="10004108" cy="1416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e tekstowe 2">
            <a:extLst>
              <a:ext uri="{FF2B5EF4-FFF2-40B4-BE49-F238E27FC236}">
                <a16:creationId xmlns:a16="http://schemas.microsoft.com/office/drawing/2014/main" id="{0BA51EB9-58AE-4D4E-92F7-AFA1DEAFAC90}"/>
              </a:ext>
            </a:extLst>
          </p:cNvPr>
          <p:cNvSpPr txBox="1"/>
          <p:nvPr/>
        </p:nvSpPr>
        <p:spPr>
          <a:xfrm>
            <a:off x="3468390" y="6349869"/>
            <a:ext cx="471327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r"/>
            <a:r>
              <a:rPr lang="pl-PL" sz="1200" i="1">
                <a:solidFill>
                  <a:schemeClr val="accent2"/>
                </a:solidFill>
                <a:latin typeface="Calibri"/>
                <a:cs typeface="Calibri"/>
              </a:rPr>
              <a:t>*Liczona jako średnia zatrudnienia z 30 czerwca 2019 i 31 grudnia 2019</a:t>
            </a:r>
            <a:r>
              <a:rPr lang="pl-PL" sz="1000" i="1">
                <a:solidFill>
                  <a:schemeClr val="accent2"/>
                </a:solidFill>
                <a:latin typeface="Calibri"/>
                <a:cs typeface="Calibri"/>
              </a:rPr>
              <a:t>.  </a:t>
            </a:r>
            <a:endParaRPr lang="pl-PL" sz="1000" i="1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781616C-B48C-433D-9C77-5CF1911A3A00}"/>
              </a:ext>
            </a:extLst>
          </p:cNvPr>
          <p:cNvSpPr txBox="1"/>
          <p:nvPr/>
        </p:nvSpPr>
        <p:spPr>
          <a:xfrm>
            <a:off x="380581" y="2111083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>
                <a:solidFill>
                  <a:schemeClr val="accent1"/>
                </a:solidFill>
              </a:rPr>
              <a:t>Skala redukcji zatrudnienia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4AB2BC0-37DD-4D49-8C0E-84C8414ED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2509" y="5393218"/>
            <a:ext cx="956651" cy="9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5736091C-5EAF-490F-B5BA-44C3824C0B1D}"/>
              </a:ext>
            </a:extLst>
          </p:cNvPr>
          <p:cNvCxnSpPr>
            <a:cxnSpLocks/>
          </p:cNvCxnSpPr>
          <p:nvPr/>
        </p:nvCxnSpPr>
        <p:spPr>
          <a:xfrm>
            <a:off x="990866" y="5053486"/>
            <a:ext cx="10102250" cy="0"/>
          </a:xfrm>
          <a:prstGeom prst="straightConnector1">
            <a:avLst/>
          </a:prstGeom>
          <a:ln w="31750" cap="rnd">
            <a:prstDash val="sysDot"/>
            <a:round/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wal 5">
            <a:extLst>
              <a:ext uri="{FF2B5EF4-FFF2-40B4-BE49-F238E27FC236}">
                <a16:creationId xmlns:a16="http://schemas.microsoft.com/office/drawing/2014/main" id="{E0163DFD-F599-440A-A751-363F6953986E}"/>
              </a:ext>
            </a:extLst>
          </p:cNvPr>
          <p:cNvSpPr/>
          <p:nvPr/>
        </p:nvSpPr>
        <p:spPr>
          <a:xfrm>
            <a:off x="1293903" y="4963486"/>
            <a:ext cx="180000" cy="180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410BC13-DE89-43C6-A620-D4165246C640}"/>
              </a:ext>
            </a:extLst>
          </p:cNvPr>
          <p:cNvSpPr/>
          <p:nvPr/>
        </p:nvSpPr>
        <p:spPr>
          <a:xfrm>
            <a:off x="2637556" y="4963486"/>
            <a:ext cx="180000" cy="180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8E8369D3-05D4-485F-8462-3095BD1F3325}"/>
              </a:ext>
            </a:extLst>
          </p:cNvPr>
          <p:cNvSpPr/>
          <p:nvPr/>
        </p:nvSpPr>
        <p:spPr>
          <a:xfrm>
            <a:off x="9672610" y="4963486"/>
            <a:ext cx="180000" cy="180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E3889A6-4CC7-40E5-8A18-400FE8B76AC8}"/>
              </a:ext>
            </a:extLst>
          </p:cNvPr>
          <p:cNvSpPr txBox="1"/>
          <p:nvPr/>
        </p:nvSpPr>
        <p:spPr>
          <a:xfrm>
            <a:off x="881200" y="5237682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>
                <a:solidFill>
                  <a:schemeClr val="accent1"/>
                </a:solidFill>
              </a:rPr>
              <a:t>30.04.2020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1F21DD6-508A-4974-BCF1-55253FBA3A1A}"/>
              </a:ext>
            </a:extLst>
          </p:cNvPr>
          <p:cNvSpPr txBox="1"/>
          <p:nvPr/>
        </p:nvSpPr>
        <p:spPr>
          <a:xfrm>
            <a:off x="2224853" y="5237682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>
                <a:solidFill>
                  <a:schemeClr val="accent1"/>
                </a:solidFill>
              </a:rPr>
              <a:t>31.05.2020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BEC4F7-9F60-4593-9087-0F6F6B9FE9A1}"/>
              </a:ext>
            </a:extLst>
          </p:cNvPr>
          <p:cNvSpPr txBox="1"/>
          <p:nvPr/>
        </p:nvSpPr>
        <p:spPr>
          <a:xfrm>
            <a:off x="9259908" y="523832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>
                <a:solidFill>
                  <a:schemeClr val="accent1"/>
                </a:solidFill>
              </a:rPr>
              <a:t>31.03.2021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A2BEDBF-45A3-4D4B-B98D-A6EB7BEEA187}"/>
              </a:ext>
            </a:extLst>
          </p:cNvPr>
          <p:cNvSpPr txBox="1"/>
          <p:nvPr/>
        </p:nvSpPr>
        <p:spPr>
          <a:xfrm>
            <a:off x="837802" y="4583841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m1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5226F92-4F95-411F-9670-3D950E9C3243}"/>
              </a:ext>
            </a:extLst>
          </p:cNvPr>
          <p:cNvSpPr txBox="1"/>
          <p:nvPr/>
        </p:nvSpPr>
        <p:spPr>
          <a:xfrm>
            <a:off x="2181455" y="4583840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m2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55CD75D-64D6-4CBE-BDDC-1268492D0419}"/>
              </a:ext>
            </a:extLst>
          </p:cNvPr>
          <p:cNvSpPr txBox="1"/>
          <p:nvPr/>
        </p:nvSpPr>
        <p:spPr>
          <a:xfrm>
            <a:off x="4622933" y="4553062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>
                <a:solidFill>
                  <a:schemeClr val="accent2"/>
                </a:solidFill>
                <a:latin typeface="+mj-lt"/>
              </a:rPr>
              <a:t>(…)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B4C976E-2FB5-4A91-A124-F086D1F566C7}"/>
              </a:ext>
            </a:extLst>
          </p:cNvPr>
          <p:cNvSpPr txBox="1"/>
          <p:nvPr/>
        </p:nvSpPr>
        <p:spPr>
          <a:xfrm>
            <a:off x="9216509" y="4584570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m12</a:t>
            </a: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807D2A8F-AB06-455B-AB9C-496B5559DD95}"/>
              </a:ext>
            </a:extLst>
          </p:cNvPr>
          <p:cNvSpPr/>
          <p:nvPr/>
        </p:nvSpPr>
        <p:spPr>
          <a:xfrm>
            <a:off x="3904683" y="4963486"/>
            <a:ext cx="180000" cy="180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100B37A-C108-4A5E-A428-4311A50AA422}"/>
              </a:ext>
            </a:extLst>
          </p:cNvPr>
          <p:cNvSpPr txBox="1"/>
          <p:nvPr/>
        </p:nvSpPr>
        <p:spPr>
          <a:xfrm>
            <a:off x="3448582" y="4583840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m3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7C5CFCB-40B5-446F-BDF0-CD4D087DA113}"/>
              </a:ext>
            </a:extLst>
          </p:cNvPr>
          <p:cNvSpPr txBox="1"/>
          <p:nvPr/>
        </p:nvSpPr>
        <p:spPr>
          <a:xfrm>
            <a:off x="3491980" y="5237682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>
                <a:solidFill>
                  <a:schemeClr val="accent1"/>
                </a:solidFill>
              </a:rPr>
              <a:t>30.06.2020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2AD8411-C949-4B85-962D-15598222BFDC}"/>
              </a:ext>
            </a:extLst>
          </p:cNvPr>
          <p:cNvSpPr txBox="1"/>
          <p:nvPr/>
        </p:nvSpPr>
        <p:spPr>
          <a:xfrm>
            <a:off x="889532" y="3904399"/>
            <a:ext cx="692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accent2"/>
                </a:solidFill>
              </a:rPr>
              <a:t>Stan zatrudnienia badamy na ostatni dzień miesiąca: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0C90FDB-E3E6-4536-BC74-887057B43695}"/>
              </a:ext>
            </a:extLst>
          </p:cNvPr>
          <p:cNvSpPr txBox="1"/>
          <p:nvPr/>
        </p:nvSpPr>
        <p:spPr>
          <a:xfrm>
            <a:off x="432000" y="324141"/>
            <a:ext cx="10296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Sposób liczenia średniej liczby Pracowników przez okres 12 miesięcy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20BD3FF-9B58-4893-B02A-C721E3F35705}"/>
              </a:ext>
            </a:extLst>
          </p:cNvPr>
          <p:cNvSpPr txBox="1"/>
          <p:nvPr/>
        </p:nvSpPr>
        <p:spPr>
          <a:xfrm>
            <a:off x="2101563" y="1969414"/>
            <a:ext cx="8275398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pl-PL" sz="2400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Założenia: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zawarcia umowy subwencji finansowej – </a:t>
            </a:r>
            <a:r>
              <a:rPr lang="pl-PL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18.05.2020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  <a:latin typeface="Calibri"/>
                <a:cs typeface="Calibri"/>
              </a:rPr>
              <a:t>Koniec miesiąca poprzedzającego datę zawarcia umowy subwencji – </a:t>
            </a:r>
            <a:r>
              <a:rPr lang="pl-PL" b="1">
                <a:solidFill>
                  <a:schemeClr val="accent2"/>
                </a:solidFill>
                <a:latin typeface="Calibri"/>
                <a:cs typeface="Calibri"/>
              </a:rPr>
              <a:t>30.04.2020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C7B943B8-3009-49AD-9AFC-152046C1F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740" y="2074460"/>
            <a:ext cx="937638" cy="93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4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B21957-55F5-46EE-83BF-6A0694450DF6}"/>
              </a:ext>
            </a:extLst>
          </p:cNvPr>
          <p:cNvSpPr txBox="1"/>
          <p:nvPr/>
        </p:nvSpPr>
        <p:spPr>
          <a:xfrm>
            <a:off x="432000" y="324141"/>
            <a:ext cx="4995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Określanie redukcji zatrudnienia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A262431-F679-4F3A-9611-899524C96B27}"/>
              </a:ext>
            </a:extLst>
          </p:cNvPr>
          <p:cNvSpPr/>
          <p:nvPr/>
        </p:nvSpPr>
        <p:spPr>
          <a:xfrm>
            <a:off x="4230498" y="4089679"/>
            <a:ext cx="7448826" cy="1688123"/>
          </a:xfrm>
          <a:prstGeom prst="rect">
            <a:avLst/>
          </a:prstGeom>
          <a:noFill/>
          <a:ln w="19050">
            <a:solidFill>
              <a:srgbClr val="B6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1519036B-67C4-47FD-A0B7-FA4BD7234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07390"/>
              </p:ext>
            </p:extLst>
          </p:nvPr>
        </p:nvGraphicFramePr>
        <p:xfrm>
          <a:off x="512676" y="1457819"/>
          <a:ext cx="3139977" cy="50427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96780">
                  <a:extLst>
                    <a:ext uri="{9D8B030D-6E8A-4147-A177-3AD203B41FA5}">
                      <a16:colId xmlns:a16="http://schemas.microsoft.com/office/drawing/2014/main" val="2725171835"/>
                    </a:ext>
                  </a:extLst>
                </a:gridCol>
                <a:gridCol w="1543197">
                  <a:extLst>
                    <a:ext uri="{9D8B030D-6E8A-4147-A177-3AD203B41FA5}">
                      <a16:colId xmlns:a16="http://schemas.microsoft.com/office/drawing/2014/main" val="1047970908"/>
                    </a:ext>
                  </a:extLst>
                </a:gridCol>
              </a:tblGrid>
              <a:tr h="704429"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</a:t>
                      </a:r>
                      <a:b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Pracowników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623474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kwi.20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983973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386692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cze.20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869627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lip.20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308566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sie.20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505214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wrz.20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805533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paź.20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53039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lis.20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758438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gru.20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986575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sty.21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163692"/>
                  </a:ext>
                </a:extLst>
              </a:tr>
              <a:tr h="2982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lut.21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512057"/>
                  </a:ext>
                </a:extLst>
              </a:tr>
              <a:tr h="36861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mar.21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l-PL" sz="14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291553"/>
                  </a:ext>
                </a:extLst>
              </a:tr>
              <a:tr h="68867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Średnia </a:t>
                      </a:r>
                      <a:b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</a:br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z 12 miesięcy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15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458156"/>
                  </a:ext>
                </a:extLst>
              </a:tr>
            </a:tbl>
          </a:graphicData>
        </a:graphic>
      </p:graphicFrame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785C382-99E5-4054-AE6A-8960F00D027D}"/>
              </a:ext>
            </a:extLst>
          </p:cNvPr>
          <p:cNvSpPr txBox="1"/>
          <p:nvPr/>
        </p:nvSpPr>
        <p:spPr>
          <a:xfrm>
            <a:off x="4462595" y="4498352"/>
            <a:ext cx="1787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>
                <a:solidFill>
                  <a:schemeClr val="accent1"/>
                </a:solidFill>
              </a:rPr>
              <a:t>Redukcja</a:t>
            </a:r>
            <a:br>
              <a:rPr lang="pl-PL" sz="2400" b="1">
                <a:solidFill>
                  <a:schemeClr val="accent1"/>
                </a:solidFill>
              </a:rPr>
            </a:br>
            <a:r>
              <a:rPr lang="pl-PL" sz="2400" b="1">
                <a:solidFill>
                  <a:schemeClr val="accent1"/>
                </a:solidFill>
              </a:rPr>
              <a:t>zatrudnienia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24A25B2F-3E9C-4D66-B629-00BD2A41386B}"/>
                  </a:ext>
                </a:extLst>
              </p:cNvPr>
              <p:cNvSpPr txBox="1"/>
              <p:nvPr/>
            </p:nvSpPr>
            <p:spPr>
              <a:xfrm>
                <a:off x="6094029" y="4360590"/>
                <a:ext cx="4521439" cy="1106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pl-PL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l-PL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num>
                            <m:den>
                              <m:r>
                                <a:rPr lang="pl-PL" sz="32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  <m:r>
                            <a:rPr lang="pl-PL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pl-PL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∗100%</m:t>
                      </m:r>
                    </m:oMath>
                  </m:oMathPara>
                </a14:m>
                <a:endParaRPr lang="pl-PL" sz="320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24A25B2F-3E9C-4D66-B629-00BD2A413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029" y="4360590"/>
                <a:ext cx="4521439" cy="1106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DAA6669-8670-4AB6-B96E-4A2D2D097481}"/>
              </a:ext>
            </a:extLst>
          </p:cNvPr>
          <p:cNvSpPr txBox="1"/>
          <p:nvPr/>
        </p:nvSpPr>
        <p:spPr>
          <a:xfrm>
            <a:off x="10134322" y="4590685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>
                <a:solidFill>
                  <a:schemeClr val="accent1"/>
                </a:solidFill>
              </a:rPr>
              <a:t>= 25%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2D8E3C7-0C16-4C4F-90D6-CB06588A36AC}"/>
              </a:ext>
            </a:extLst>
          </p:cNvPr>
          <p:cNvSpPr txBox="1"/>
          <p:nvPr/>
        </p:nvSpPr>
        <p:spPr>
          <a:xfrm>
            <a:off x="6200210" y="4590685"/>
            <a:ext cx="468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>
                <a:solidFill>
                  <a:schemeClr val="accent1"/>
                </a:solidFill>
              </a:rPr>
              <a:t>=</a:t>
            </a:r>
            <a:endParaRPr lang="pl-PL" sz="3600"/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7D479E04-6607-4C2D-AA63-D5C694BCA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558" y="2099590"/>
            <a:ext cx="1055592" cy="1055592"/>
          </a:xfrm>
          <a:prstGeom prst="rect">
            <a:avLst/>
          </a:prstGeom>
        </p:spPr>
      </p:pic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8738C1EB-4FBC-4C68-8B36-B44841CF7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198778"/>
              </p:ext>
            </p:extLst>
          </p:nvPr>
        </p:nvGraphicFramePr>
        <p:xfrm>
          <a:off x="4690775" y="1748725"/>
          <a:ext cx="4202016" cy="1551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01008">
                  <a:extLst>
                    <a:ext uri="{9D8B030D-6E8A-4147-A177-3AD203B41FA5}">
                      <a16:colId xmlns:a16="http://schemas.microsoft.com/office/drawing/2014/main" val="223224478"/>
                    </a:ext>
                  </a:extLst>
                </a:gridCol>
                <a:gridCol w="2101008">
                  <a:extLst>
                    <a:ext uri="{9D8B030D-6E8A-4147-A177-3AD203B41FA5}">
                      <a16:colId xmlns:a16="http://schemas.microsoft.com/office/drawing/2014/main" val="2623782065"/>
                    </a:ext>
                  </a:extLst>
                </a:gridCol>
              </a:tblGrid>
              <a:tr h="333556">
                <a:tc>
                  <a:txBody>
                    <a:bodyPr/>
                    <a:lstStyle/>
                    <a:p>
                      <a:pPr algn="l" fontAlgn="b"/>
                      <a:endParaRPr lang="pl-PL" sz="16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 anchor="ctr"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Pracowników</a:t>
                      </a:r>
                      <a:endParaRPr lang="pl-PL" sz="16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 anchor="ctr"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610084"/>
                  </a:ext>
                </a:extLst>
              </a:tr>
              <a:tr h="333556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czerwca 2019</a:t>
                      </a:r>
                      <a:endParaRPr lang="pl-PL" sz="16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108000" marR="108000" marT="72000" marB="7200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992315"/>
                  </a:ext>
                </a:extLst>
              </a:tr>
              <a:tr h="333556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grudnia 2019</a:t>
                      </a:r>
                      <a:endParaRPr lang="pl-PL" sz="1600" b="0" i="0" u="none" strike="noStrike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108000" marR="108000" marT="72000" marB="7200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293431"/>
                  </a:ext>
                </a:extLst>
              </a:tr>
              <a:tr h="333556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>
                          <a:solidFill>
                            <a:srgbClr val="B6192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Średnia z 2019</a:t>
                      </a:r>
                      <a:endParaRPr lang="pl-PL" sz="1600" b="1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 anchor="ctr">
                    <a:lnT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B6192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pl-PL" sz="1600" b="1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 anchor="ctr">
                    <a:lnT w="12700" cap="flat" cmpd="sng" algn="ctr">
                      <a:solidFill>
                        <a:srgbClr val="B619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75801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47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wal 16">
            <a:extLst>
              <a:ext uri="{FF2B5EF4-FFF2-40B4-BE49-F238E27FC236}">
                <a16:creationId xmlns:a16="http://schemas.microsoft.com/office/drawing/2014/main" id="{0126D82B-8F69-4DC2-A248-19D4DE646DDC}"/>
              </a:ext>
            </a:extLst>
          </p:cNvPr>
          <p:cNvSpPr>
            <a:spLocks noChangeAspect="1"/>
          </p:cNvSpPr>
          <p:nvPr/>
        </p:nvSpPr>
        <p:spPr>
          <a:xfrm>
            <a:off x="5954701" y="1671447"/>
            <a:ext cx="900000" cy="90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Grafika 17" descr="Uścisk dłoni kontur">
            <a:extLst>
              <a:ext uri="{FF2B5EF4-FFF2-40B4-BE49-F238E27FC236}">
                <a16:creationId xmlns:a16="http://schemas.microsoft.com/office/drawing/2014/main" id="{3B135E93-5EBD-416E-BD3E-A06541716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83" y="1754274"/>
            <a:ext cx="734346" cy="734346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99C1541-DE6C-4809-ACEC-C076A75866D1}"/>
              </a:ext>
            </a:extLst>
          </p:cNvPr>
          <p:cNvSpPr txBox="1"/>
          <p:nvPr/>
        </p:nvSpPr>
        <p:spPr>
          <a:xfrm>
            <a:off x="1978872" y="1767504"/>
            <a:ext cx="3387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Osoba zatrudniona na podstawie stosunku pracy </a:t>
            </a:r>
            <a:endParaRPr lang="pl-PL" sz="2000">
              <a:solidFill>
                <a:schemeClr val="accent2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0A6C038-3CD6-41C8-8D72-66F3EAAA0585}"/>
              </a:ext>
            </a:extLst>
          </p:cNvPr>
          <p:cNvSpPr txBox="1"/>
          <p:nvPr/>
        </p:nvSpPr>
        <p:spPr>
          <a:xfrm>
            <a:off x="7024610" y="1767504"/>
            <a:ext cx="406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Osoba współpracująca niezależnie od formy prawnej – </a:t>
            </a:r>
            <a:r>
              <a:rPr lang="pl-PL" sz="2000" b="1">
                <a:solidFill>
                  <a:srgbClr val="B619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jako 1 etat</a:t>
            </a:r>
            <a:endParaRPr lang="pl-PL" sz="2000">
              <a:solidFill>
                <a:srgbClr val="B61928"/>
              </a:solidFill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DF11A57-C5FA-4F96-9DD0-D98C3DB2BBD8}"/>
              </a:ext>
            </a:extLst>
          </p:cNvPr>
          <p:cNvSpPr txBox="1"/>
          <p:nvPr/>
        </p:nvSpPr>
        <p:spPr>
          <a:xfrm>
            <a:off x="862336" y="2886047"/>
            <a:ext cx="45041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solidFill>
                  <a:srgbClr val="B61928"/>
                </a:solidFill>
              </a:rPr>
              <a:t>W przeliczeniu na pełny wymiar czasu pracy:</a:t>
            </a:r>
          </a:p>
          <a:p>
            <a:r>
              <a:rPr lang="pl-PL" sz="1600">
                <a:solidFill>
                  <a:schemeClr val="accent2"/>
                </a:solidFill>
              </a:rPr>
              <a:t>Osoba zatrudniona</a:t>
            </a:r>
            <a:r>
              <a:rPr lang="pl-PL" sz="1600" b="1">
                <a:solidFill>
                  <a:schemeClr val="accent2"/>
                </a:solidFill>
              </a:rPr>
              <a:t> na podstawie umowy o pracę</a:t>
            </a:r>
            <a:r>
              <a:rPr lang="pl-PL" sz="1600">
                <a:solidFill>
                  <a:schemeClr val="accent2"/>
                </a:solidFill>
              </a:rPr>
              <a:t> </a:t>
            </a:r>
            <a:r>
              <a:rPr lang="pl-PL" sz="1600" b="1">
                <a:solidFill>
                  <a:schemeClr val="accent2"/>
                </a:solidFill>
              </a:rPr>
              <a:t>zgłoszona do ubezpieczeń społecznych </a:t>
            </a:r>
            <a:r>
              <a:rPr lang="pl-PL" sz="1600">
                <a:solidFill>
                  <a:schemeClr val="accent2"/>
                </a:solidFill>
              </a:rPr>
              <a:t>na ostatni dzień każdego z 12 miesięcy rozliczeniowych, </a:t>
            </a:r>
          </a:p>
          <a:p>
            <a:r>
              <a:rPr lang="pl-PL" sz="1600">
                <a:solidFill>
                  <a:schemeClr val="accent2"/>
                </a:solidFill>
              </a:rPr>
              <a:t>z kodami: 0110, 0111, 0125, 0126.</a:t>
            </a:r>
            <a:endParaRPr lang="pl-PL" sz="1600" b="1">
              <a:solidFill>
                <a:schemeClr val="accent2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D0B4E0D-0049-4255-94CD-D4701713D103}"/>
              </a:ext>
            </a:extLst>
          </p:cNvPr>
          <p:cNvSpPr txBox="1"/>
          <p:nvPr/>
        </p:nvSpPr>
        <p:spPr>
          <a:xfrm>
            <a:off x="862336" y="4799695"/>
            <a:ext cx="442485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>
                <a:solidFill>
                  <a:srgbClr val="B61928"/>
                </a:solidFill>
              </a:rPr>
              <a:t>Jako 1 etat:</a:t>
            </a:r>
          </a:p>
          <a:p>
            <a:r>
              <a:rPr lang="pl-PL" sz="1600" b="1">
                <a:solidFill>
                  <a:schemeClr val="accent2"/>
                </a:solidFill>
              </a:rPr>
              <a:t>Przebywająca na urlopie:</a:t>
            </a:r>
            <a:r>
              <a:rPr lang="pl-PL" sz="1600">
                <a:solidFill>
                  <a:schemeClr val="accent2"/>
                </a:solidFill>
              </a:rPr>
              <a:t> macierzyńskim, rodzicielskim, wychowawczym, zgłoszona </a:t>
            </a:r>
          </a:p>
          <a:p>
            <a:r>
              <a:rPr lang="pl-PL" sz="1600">
                <a:solidFill>
                  <a:schemeClr val="accent2"/>
                </a:solidFill>
              </a:rPr>
              <a:t>do ubezpieczeń</a:t>
            </a:r>
            <a:r>
              <a:rPr lang="pl-PL" sz="1600">
                <a:solidFill>
                  <a:schemeClr val="accent2"/>
                </a:solidFill>
                <a:cs typeface="Calibri Light"/>
              </a:rPr>
              <a:t> z </a:t>
            </a:r>
            <a:r>
              <a:rPr lang="pl-PL" sz="1600">
                <a:solidFill>
                  <a:schemeClr val="accent2"/>
                </a:solidFill>
              </a:rPr>
              <a:t>kodami 1240, 1211.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69FF61E6-7E48-4470-AB22-FACEDAE6E189}"/>
              </a:ext>
            </a:extLst>
          </p:cNvPr>
          <p:cNvSpPr txBox="1"/>
          <p:nvPr/>
        </p:nvSpPr>
        <p:spPr>
          <a:xfrm>
            <a:off x="6038583" y="2886047"/>
            <a:ext cx="51250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>
                <a:solidFill>
                  <a:schemeClr val="accent2"/>
                </a:solidFill>
              </a:rPr>
              <a:t>(np. umowa zlecenie),</a:t>
            </a:r>
            <a:r>
              <a:rPr lang="pl-PL" sz="1600" b="1">
                <a:solidFill>
                  <a:schemeClr val="accent2"/>
                </a:solidFill>
              </a:rPr>
              <a:t> zgłoszona do ubezpieczeń społecznych </a:t>
            </a:r>
            <a:r>
              <a:rPr lang="pl-PL" sz="1600">
                <a:solidFill>
                  <a:schemeClr val="accent2"/>
                </a:solidFill>
              </a:rPr>
              <a:t>na ostatni dzień każdego z 12 miesięcy rozliczeniowych, z kodami: 0411, 0417, 0426, 0428, 0200, 2241, 2242, 0511, 0545.</a:t>
            </a:r>
            <a:endParaRPr lang="pl-PL" sz="1600">
              <a:solidFill>
                <a:schemeClr val="accent1"/>
              </a:solidFill>
            </a:endParaRPr>
          </a:p>
          <a:p>
            <a:endParaRPr lang="pl-PL" sz="1600">
              <a:solidFill>
                <a:schemeClr val="accent1"/>
              </a:solidFill>
            </a:endParaRPr>
          </a:p>
          <a:p>
            <a:r>
              <a:rPr lang="pl-PL" sz="1600" b="1">
                <a:solidFill>
                  <a:srgbClr val="B61928"/>
                </a:solidFill>
              </a:rPr>
              <a:t>Pracownik młodociany (kod 0120)</a:t>
            </a:r>
            <a:r>
              <a:rPr lang="pl-PL" sz="1600">
                <a:solidFill>
                  <a:srgbClr val="B61928"/>
                </a:solidFill>
              </a:rPr>
              <a:t> –  jeśli jest wpisany wymiar czasu pracy, to liczymy zgodnie z tym wymiarem, </a:t>
            </a:r>
            <a:br>
              <a:rPr lang="pl-PL" sz="1600">
                <a:solidFill>
                  <a:srgbClr val="B61928"/>
                </a:solidFill>
              </a:rPr>
            </a:br>
            <a:r>
              <a:rPr lang="pl-PL" sz="1600">
                <a:solidFill>
                  <a:srgbClr val="B61928"/>
                </a:solidFill>
              </a:rPr>
              <a:t>w pozostałych przypadkach liczymy jako 1.</a:t>
            </a:r>
          </a:p>
          <a:p>
            <a:endParaRPr lang="pl-PL" sz="1600">
              <a:solidFill>
                <a:schemeClr val="accent1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E6A1201E-66A6-4D93-995F-AF89D74EA3EC}"/>
              </a:ext>
            </a:extLst>
          </p:cNvPr>
          <p:cNvSpPr>
            <a:spLocks noChangeAspect="1"/>
          </p:cNvSpPr>
          <p:nvPr/>
        </p:nvSpPr>
        <p:spPr>
          <a:xfrm>
            <a:off x="862336" y="1671447"/>
            <a:ext cx="900000" cy="90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7" name="Grafika 26">
            <a:extLst>
              <a:ext uri="{FF2B5EF4-FFF2-40B4-BE49-F238E27FC236}">
                <a16:creationId xmlns:a16="http://schemas.microsoft.com/office/drawing/2014/main" id="{5BBB782B-E730-435F-87B5-33B7DDB83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705" y="1832447"/>
            <a:ext cx="578001" cy="578001"/>
          </a:xfrm>
          <a:prstGeom prst="rect">
            <a:avLst/>
          </a:prstGeom>
        </p:spPr>
      </p:pic>
      <p:grpSp>
        <p:nvGrpSpPr>
          <p:cNvPr id="28" name="Grupa 27">
            <a:extLst>
              <a:ext uri="{FF2B5EF4-FFF2-40B4-BE49-F238E27FC236}">
                <a16:creationId xmlns:a16="http://schemas.microsoft.com/office/drawing/2014/main" id="{78B0C2C8-C11A-4DDC-ADF6-9B4C599CBED8}"/>
              </a:ext>
            </a:extLst>
          </p:cNvPr>
          <p:cNvGrpSpPr/>
          <p:nvPr/>
        </p:nvGrpSpPr>
        <p:grpSpPr>
          <a:xfrm>
            <a:off x="5810786" y="5186553"/>
            <a:ext cx="5642659" cy="1047770"/>
            <a:chOff x="1863255" y="4317058"/>
            <a:chExt cx="5372968" cy="1047770"/>
          </a:xfrm>
        </p:grpSpPr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04ADB263-CFCC-4D15-8F76-272BF9F22A38}"/>
                </a:ext>
              </a:extLst>
            </p:cNvPr>
            <p:cNvSpPr/>
            <p:nvPr/>
          </p:nvSpPr>
          <p:spPr>
            <a:xfrm>
              <a:off x="2191906" y="4317058"/>
              <a:ext cx="5044317" cy="1047770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3D0325F1-9F6F-43A9-96FC-F656C4239235}"/>
                </a:ext>
              </a:extLst>
            </p:cNvPr>
            <p:cNvGrpSpPr/>
            <p:nvPr/>
          </p:nvGrpSpPr>
          <p:grpSpPr>
            <a:xfrm>
              <a:off x="1863255" y="4462943"/>
              <a:ext cx="657299" cy="756000"/>
              <a:chOff x="1863255" y="4462943"/>
              <a:chExt cx="657299" cy="756000"/>
            </a:xfrm>
          </p:grpSpPr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id="{2C89B8C2-347C-4BFF-B527-7C7EF20488EC}"/>
                  </a:ext>
                </a:extLst>
              </p:cNvPr>
              <p:cNvSpPr/>
              <p:nvPr/>
            </p:nvSpPr>
            <p:spPr>
              <a:xfrm>
                <a:off x="2076865" y="4462943"/>
                <a:ext cx="229607" cy="75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33" name="Grafika 32">
                <a:extLst>
                  <a:ext uri="{FF2B5EF4-FFF2-40B4-BE49-F238E27FC236}">
                    <a16:creationId xmlns:a16="http://schemas.microsoft.com/office/drawing/2014/main" id="{7ACDADDE-61D7-40BE-A884-F4580FCCF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863255" y="4512294"/>
                <a:ext cx="657299" cy="657299"/>
              </a:xfrm>
              <a:prstGeom prst="rect">
                <a:avLst/>
              </a:prstGeom>
            </p:spPr>
          </p:pic>
        </p:grp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C5CC09C9-B546-4500-899A-D2476DF87947}"/>
                </a:ext>
              </a:extLst>
            </p:cNvPr>
            <p:cNvSpPr txBox="1"/>
            <p:nvPr/>
          </p:nvSpPr>
          <p:spPr>
            <a:xfrm>
              <a:off x="2428784" y="4512294"/>
              <a:ext cx="463761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600" b="1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Nie uwzględniamy osób przebywających na urlopach bezpłatnych przez pełny miesiąc kalendarzowy</a:t>
              </a:r>
            </a:p>
          </p:txBody>
        </p:sp>
      </p:grp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31C3C7C9-94EC-4E5F-B3F6-A550161B74D1}"/>
              </a:ext>
            </a:extLst>
          </p:cNvPr>
          <p:cNvSpPr txBox="1"/>
          <p:nvPr/>
        </p:nvSpPr>
        <p:spPr>
          <a:xfrm>
            <a:off x="440963" y="192895"/>
            <a:ext cx="5127814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Definicja Pracownika</a:t>
            </a:r>
          </a:p>
          <a:p>
            <a:pPr>
              <a:lnSpc>
                <a:spcPct val="90000"/>
              </a:lnSpc>
            </a:pPr>
            <a:r>
              <a:rPr lang="pl-PL" sz="2800">
                <a:solidFill>
                  <a:schemeClr val="accent2"/>
                </a:solidFill>
              </a:rPr>
              <a:t>do liczenia średniego zatrudnienia</a:t>
            </a:r>
          </a:p>
        </p:txBody>
      </p:sp>
    </p:spTree>
    <p:extLst>
      <p:ext uri="{BB962C8B-B14F-4D97-AF65-F5344CB8AC3E}">
        <p14:creationId xmlns:p14="http://schemas.microsoft.com/office/powerpoint/2010/main" val="121137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niebo, zewnętrzne, jasne, transport&#10;&#10;Opis wygenerowany automatycznie">
            <a:extLst>
              <a:ext uri="{FF2B5EF4-FFF2-40B4-BE49-F238E27FC236}">
                <a16:creationId xmlns:a16="http://schemas.microsoft.com/office/drawing/2014/main" id="{A09CC9F5-29A9-41F1-ACAF-556B1B940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r="55383"/>
          <a:stretch/>
        </p:blipFill>
        <p:spPr>
          <a:xfrm>
            <a:off x="0" y="0"/>
            <a:ext cx="3946967" cy="6858000"/>
          </a:xfrm>
          <a:prstGeom prst="rect">
            <a:avLst/>
          </a:prstGeom>
        </p:spPr>
      </p:pic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C28F97F4-6C4A-4335-8418-236E1B076A46}"/>
              </a:ext>
            </a:extLst>
          </p:cNvPr>
          <p:cNvSpPr txBox="1">
            <a:spLocks/>
          </p:cNvSpPr>
          <p:nvPr/>
        </p:nvSpPr>
        <p:spPr>
          <a:xfrm>
            <a:off x="4526064" y="956033"/>
            <a:ext cx="6378156" cy="358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mes New Roman" panose="02020603050405020304" pitchFamily="18" charset="0"/>
              <a:buChar char="̵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1928"/>
              </a:buClr>
              <a:buNone/>
            </a:pPr>
            <a:r>
              <a:rPr lang="pl-PL" sz="2800" b="1">
                <a:solidFill>
                  <a:srgbClr val="545454"/>
                </a:solidFill>
              </a:rPr>
              <a:t>Definicja:</a:t>
            </a:r>
          </a:p>
          <a:p>
            <a:pPr marL="573750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1928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545454"/>
                </a:solidFill>
              </a:rPr>
              <a:t>Księgi rachunkowe - </a:t>
            </a:r>
            <a:r>
              <a:rPr lang="pl-PL" sz="2000">
                <a:solidFill>
                  <a:srgbClr val="545454"/>
                </a:solidFill>
              </a:rPr>
              <a:t>odzwierciedlona w rachunku zysków i strat strata na sprzedaży z wyłączeniem kosztów amortyzacji </a:t>
            </a:r>
          </a:p>
          <a:p>
            <a:pPr marL="573750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1928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545454"/>
                </a:solidFill>
              </a:rPr>
              <a:t>Księga przychodów i rozchodów - </a:t>
            </a:r>
            <a:r>
              <a:rPr lang="pl-PL" sz="2000">
                <a:solidFill>
                  <a:srgbClr val="545454"/>
                </a:solidFill>
              </a:rPr>
              <a:t>kwota wykazanej straty</a:t>
            </a:r>
          </a:p>
          <a:p>
            <a:pPr marL="573750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61928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b="1">
                <a:solidFill>
                  <a:srgbClr val="545454"/>
                </a:solidFill>
              </a:rPr>
              <a:t>Karta podatkowa lub ryczałt - </a:t>
            </a:r>
            <a:r>
              <a:rPr lang="pl-PL" sz="2000">
                <a:solidFill>
                  <a:srgbClr val="545454"/>
                </a:solidFill>
              </a:rPr>
              <a:t>skumulowany spadek przychodów na sprzedaży w porównaniu do przychodów z analogicznego okresu roku poprzedniego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3E27815-23DA-4321-8988-56FA970AFEF8}"/>
              </a:ext>
            </a:extLst>
          </p:cNvPr>
          <p:cNvSpPr/>
          <p:nvPr/>
        </p:nvSpPr>
        <p:spPr>
          <a:xfrm>
            <a:off x="5312691" y="5281296"/>
            <a:ext cx="5839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>
                <a:solidFill>
                  <a:srgbClr val="B61928"/>
                </a:solidFill>
              </a:rPr>
              <a:t>Strata gotówkowa na sprzedaży liczona </a:t>
            </a:r>
            <a:r>
              <a:rPr lang="pl-PL" sz="1600">
                <a:solidFill>
                  <a:srgbClr val="B61928"/>
                </a:solidFill>
              </a:rPr>
              <a:t>w okresie 12 miesięcy licząc od pierwszego miesiąca, w którym przedsiębiorca odnotował stratę (nie wcześniej niż marzec 2020) lub </a:t>
            </a:r>
            <a:r>
              <a:rPr lang="pl-PL" sz="1600" b="1">
                <a:solidFill>
                  <a:srgbClr val="B61928"/>
                </a:solidFill>
              </a:rPr>
              <a:t>od miesiąca, w którym udzielona została subwencja – </a:t>
            </a:r>
            <a:r>
              <a:rPr lang="pl-PL" sz="1600">
                <a:solidFill>
                  <a:srgbClr val="B61928"/>
                </a:solidFill>
              </a:rPr>
              <a:t> decyduje Beneficjent. </a:t>
            </a:r>
            <a:endParaRPr lang="pl-PL" sz="1600" b="1">
              <a:solidFill>
                <a:srgbClr val="B61928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9CAF95F-32F5-4187-813A-D887DEDD57C5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88E88294-AB06-43CF-B8AD-0BA6F7A5F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8911" y="1979458"/>
            <a:ext cx="1049144" cy="104914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D0FDDBD-4168-4FF7-8F4F-642BD0FCBFFF}"/>
              </a:ext>
            </a:extLst>
          </p:cNvPr>
          <p:cNvSpPr txBox="1"/>
          <p:nvPr/>
        </p:nvSpPr>
        <p:spPr>
          <a:xfrm>
            <a:off x="486730" y="3545125"/>
            <a:ext cx="29422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Skumulowana 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strata gotówkowa </a:t>
            </a:r>
          </a:p>
          <a:p>
            <a:pPr algn="ctr"/>
            <a:r>
              <a:rPr lang="pl-PL" sz="2800" b="1">
                <a:solidFill>
                  <a:schemeClr val="bg1"/>
                </a:solidFill>
              </a:rPr>
              <a:t>na sprzedaży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7BC9312E-8ED3-4C23-803C-533C7D9BAE7E}"/>
              </a:ext>
            </a:extLst>
          </p:cNvPr>
          <p:cNvGrpSpPr/>
          <p:nvPr/>
        </p:nvGrpSpPr>
        <p:grpSpPr>
          <a:xfrm>
            <a:off x="4277779" y="5077001"/>
            <a:ext cx="7187390" cy="1485809"/>
            <a:chOff x="1863255" y="4067032"/>
            <a:chExt cx="6543767" cy="1485809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89DF421C-9FDF-453F-B7BD-E39455C98058}"/>
                </a:ext>
              </a:extLst>
            </p:cNvPr>
            <p:cNvSpPr/>
            <p:nvPr/>
          </p:nvSpPr>
          <p:spPr>
            <a:xfrm>
              <a:off x="2191906" y="4067032"/>
              <a:ext cx="6215116" cy="1485809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189F8647-F738-486D-9821-8022C476AFFA}"/>
                </a:ext>
              </a:extLst>
            </p:cNvPr>
            <p:cNvGrpSpPr/>
            <p:nvPr/>
          </p:nvGrpSpPr>
          <p:grpSpPr>
            <a:xfrm>
              <a:off x="1863255" y="4332010"/>
              <a:ext cx="657299" cy="955852"/>
              <a:chOff x="1863255" y="4332010"/>
              <a:chExt cx="657299" cy="955852"/>
            </a:xfrm>
          </p:grpSpPr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8B868359-C9F2-4808-94CE-68976E6D7AB3}"/>
                  </a:ext>
                </a:extLst>
              </p:cNvPr>
              <p:cNvSpPr/>
              <p:nvPr/>
            </p:nvSpPr>
            <p:spPr>
              <a:xfrm>
                <a:off x="2076865" y="4332010"/>
                <a:ext cx="229607" cy="955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6" name="Grafika 15">
                <a:extLst>
                  <a:ext uri="{FF2B5EF4-FFF2-40B4-BE49-F238E27FC236}">
                    <a16:creationId xmlns:a16="http://schemas.microsoft.com/office/drawing/2014/main" id="{06CB2A78-A776-4E13-93B0-38E710900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63255" y="4481287"/>
                <a:ext cx="657299" cy="6572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7800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niebo, zewnętrzne, jasne, transport&#10;&#10;Opis wygenerowany automatycznie">
            <a:extLst>
              <a:ext uri="{FF2B5EF4-FFF2-40B4-BE49-F238E27FC236}">
                <a16:creationId xmlns:a16="http://schemas.microsoft.com/office/drawing/2014/main" id="{FECF8610-9647-4AB0-905F-C9748AB9E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r="55383"/>
          <a:stretch/>
        </p:blipFill>
        <p:spPr>
          <a:xfrm>
            <a:off x="0" y="0"/>
            <a:ext cx="3946967" cy="6858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69FF715-6FB6-49D8-9C84-555F52F9AEB6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2ABF8A5-7E5F-46E6-B816-B63625E99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972042"/>
              </p:ext>
            </p:extLst>
          </p:nvPr>
        </p:nvGraphicFramePr>
        <p:xfrm>
          <a:off x="4239050" y="778144"/>
          <a:ext cx="6797249" cy="5291182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908837">
                  <a:extLst>
                    <a:ext uri="{9D8B030D-6E8A-4147-A177-3AD203B41FA5}">
                      <a16:colId xmlns:a16="http://schemas.microsoft.com/office/drawing/2014/main" val="3608494528"/>
                    </a:ext>
                  </a:extLst>
                </a:gridCol>
                <a:gridCol w="1472103">
                  <a:extLst>
                    <a:ext uri="{9D8B030D-6E8A-4147-A177-3AD203B41FA5}">
                      <a16:colId xmlns:a16="http://schemas.microsoft.com/office/drawing/2014/main" val="3244670983"/>
                    </a:ext>
                  </a:extLst>
                </a:gridCol>
                <a:gridCol w="1472103">
                  <a:extLst>
                    <a:ext uri="{9D8B030D-6E8A-4147-A177-3AD203B41FA5}">
                      <a16:colId xmlns:a16="http://schemas.microsoft.com/office/drawing/2014/main" val="2612878409"/>
                    </a:ext>
                  </a:extLst>
                </a:gridCol>
                <a:gridCol w="1472103">
                  <a:extLst>
                    <a:ext uri="{9D8B030D-6E8A-4147-A177-3AD203B41FA5}">
                      <a16:colId xmlns:a16="http://schemas.microsoft.com/office/drawing/2014/main" val="3774179994"/>
                    </a:ext>
                  </a:extLst>
                </a:gridCol>
                <a:gridCol w="1472103">
                  <a:extLst>
                    <a:ext uri="{9D8B030D-6E8A-4147-A177-3AD203B41FA5}">
                      <a16:colId xmlns:a16="http://schemas.microsoft.com/office/drawing/2014/main" val="508462253"/>
                    </a:ext>
                  </a:extLst>
                </a:gridCol>
              </a:tblGrid>
              <a:tr h="1259806">
                <a:tc>
                  <a:txBody>
                    <a:bodyPr/>
                    <a:lstStyle/>
                    <a:p>
                      <a:pPr algn="ctr" fontAlgn="b"/>
                      <a:endParaRPr lang="pl-PL" sz="16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  <a:t>Zysk (+)/Strata ze sprzedaży (-) PLN</a:t>
                      </a:r>
                      <a:endParaRPr lang="pl-PL" sz="15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  <a:t>Amortyzacja </a:t>
                      </a:r>
                      <a:b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</a:br>
                      <a: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  <a:t>PLN </a:t>
                      </a:r>
                      <a:b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</a:br>
                      <a:r>
                        <a:rPr lang="pl-PL" sz="1500" b="0" u="none" strike="noStrike">
                          <a:solidFill>
                            <a:srgbClr val="545454"/>
                          </a:solidFill>
                          <a:effectLst/>
                        </a:rPr>
                        <a:t>(koszt)</a:t>
                      </a:r>
                      <a:endParaRPr lang="pl-PL" sz="15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  <a:t>Strata gotówkowa na sprzedaży </a:t>
                      </a:r>
                      <a:b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</a:br>
                      <a: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  <a:t>PLN</a:t>
                      </a:r>
                      <a:endParaRPr lang="pl-PL" sz="15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500" b="1" u="none" strike="noStrike">
                          <a:solidFill>
                            <a:srgbClr val="545454"/>
                          </a:solidFill>
                          <a:effectLst/>
                        </a:rPr>
                        <a:t>Strata gotówkowa na sprzedaży PLN </a:t>
                      </a:r>
                      <a:r>
                        <a:rPr lang="pl-PL" sz="1500" b="0" u="none" strike="noStrike">
                          <a:solidFill>
                            <a:srgbClr val="545454"/>
                          </a:solidFill>
                          <a:effectLst/>
                        </a:rPr>
                        <a:t>(narastająco)</a:t>
                      </a:r>
                      <a:endParaRPr lang="pl-PL" sz="15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859972039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mar.20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-130 000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-120 000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-120 000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075501694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kwi.20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-120 000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-110 000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-230 000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772732014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maj.20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</a:rPr>
                        <a:t>-</a:t>
                      </a:r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-90 000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-320 000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296169655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cze.20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20 000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30 000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-290 000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907381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lip.20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2 000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kern="1200">
                          <a:solidFill>
                            <a:srgbClr val="0C74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12 000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-278 000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387281299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sie.20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B61928"/>
                          </a:solidFill>
                          <a:effectLst/>
                        </a:rPr>
                        <a:t>-19 000</a:t>
                      </a:r>
                      <a:endParaRPr lang="pl-PL" sz="1600" b="0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B61928"/>
                          </a:solidFill>
                          <a:effectLst/>
                        </a:rPr>
                        <a:t>-9 000</a:t>
                      </a:r>
                      <a:endParaRPr lang="pl-PL" sz="1600" b="0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-287 000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709280367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wrz.20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35 000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45 000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-242 000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063710096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paź.20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-80 000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13 000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-67 000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-309 000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639043407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lis.20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70 000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13 000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83 000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-226 000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87344089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gru.20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B61928"/>
                          </a:solidFill>
                          <a:effectLst/>
                        </a:rPr>
                        <a:t>-18 000</a:t>
                      </a:r>
                      <a:endParaRPr lang="pl-PL" sz="1600" b="0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13 000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-5 000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-231 000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864769520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sty.21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12 000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13 000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kern="1200">
                          <a:solidFill>
                            <a:srgbClr val="0C74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25 000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-206 000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698190106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rgbClr val="545454"/>
                          </a:solidFill>
                          <a:effectLst/>
                        </a:rPr>
                        <a:t>lut.21</a:t>
                      </a:r>
                      <a:endParaRPr lang="pl-PL" sz="16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rgbClr val="0C7492"/>
                          </a:solidFill>
                          <a:effectLst/>
                        </a:rPr>
                        <a:t>1 000</a:t>
                      </a:r>
                      <a:endParaRPr lang="pl-PL" sz="1600" b="0" i="0" u="none" strike="noStrike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solidFill>
                            <a:schemeClr val="accent1"/>
                          </a:solidFill>
                          <a:effectLst/>
                        </a:rPr>
                        <a:t>13 000</a:t>
                      </a:r>
                      <a:endParaRPr lang="pl-PL" sz="1600" b="0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kern="1200">
                          <a:solidFill>
                            <a:srgbClr val="0C74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14 000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>
                          <a:solidFill>
                            <a:schemeClr val="accent1"/>
                          </a:solidFill>
                          <a:effectLst/>
                        </a:rPr>
                        <a:t>-192 000</a:t>
                      </a:r>
                      <a:endParaRPr lang="pl-PL" sz="1600" b="1" i="0" u="none" strike="noStrike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226804781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BAEAAAAE-8814-42F4-8E03-A136037CFACF}"/>
              </a:ext>
            </a:extLst>
          </p:cNvPr>
          <p:cNvSpPr txBox="1"/>
          <p:nvPr/>
        </p:nvSpPr>
        <p:spPr>
          <a:xfrm>
            <a:off x="4896596" y="6235272"/>
            <a:ext cx="63237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b="1">
                <a:solidFill>
                  <a:schemeClr val="accent1"/>
                </a:solidFill>
              </a:rPr>
              <a:t>Skumulowana strata gotówkowa na sprzedaży: </a:t>
            </a:r>
            <a:r>
              <a:rPr lang="pl-PL" sz="2400" b="1">
                <a:solidFill>
                  <a:schemeClr val="accent1"/>
                </a:solidFill>
              </a:rPr>
              <a:t>192 000</a:t>
            </a:r>
            <a:r>
              <a:rPr lang="pl-PL" b="1">
                <a:solidFill>
                  <a:schemeClr val="accent1"/>
                </a:solidFill>
              </a:rPr>
              <a:t> PLN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B11B823-7980-462D-9CBC-7B1C0AAF829A}"/>
              </a:ext>
            </a:extLst>
          </p:cNvPr>
          <p:cNvSpPr txBox="1"/>
          <p:nvPr/>
        </p:nvSpPr>
        <p:spPr>
          <a:xfrm>
            <a:off x="359749" y="3545125"/>
            <a:ext cx="321483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Skumulowana</a:t>
            </a:r>
            <a:b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strata gotówkowa na sprzedaży</a:t>
            </a:r>
          </a:p>
          <a:p>
            <a:pPr algn="ctr"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Przykład dla pełnej rachunkowości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49841D9B-7622-41AC-A0FD-4137DA2DF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8911" y="1979458"/>
            <a:ext cx="1049144" cy="104914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854F559-67C5-4BA7-846F-6AD20E194556}"/>
              </a:ext>
            </a:extLst>
          </p:cNvPr>
          <p:cNvSpPr txBox="1"/>
          <p:nvPr/>
        </p:nvSpPr>
        <p:spPr>
          <a:xfrm>
            <a:off x="4325815" y="11039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>
                <a:solidFill>
                  <a:srgbClr val="545454"/>
                </a:solidFill>
              </a:rPr>
              <a:t>Założenie</a:t>
            </a:r>
            <a:r>
              <a:rPr lang="pl-PL" sz="1600">
                <a:solidFill>
                  <a:srgbClr val="545454"/>
                </a:solidFill>
              </a:rPr>
              <a:t>: 1-szy miesiąc liczenia straty gotówkowej na sprzedaży, wybrany przez Beneficjenta to marzec 2020</a:t>
            </a:r>
          </a:p>
        </p:txBody>
      </p:sp>
    </p:spTree>
    <p:extLst>
      <p:ext uri="{BB962C8B-B14F-4D97-AF65-F5344CB8AC3E}">
        <p14:creationId xmlns:p14="http://schemas.microsoft.com/office/powerpoint/2010/main" val="149226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niebo, zewnętrzne, jasne, transport&#10;&#10;Opis wygenerowany automatycznie">
            <a:extLst>
              <a:ext uri="{FF2B5EF4-FFF2-40B4-BE49-F238E27FC236}">
                <a16:creationId xmlns:a16="http://schemas.microsoft.com/office/drawing/2014/main" id="{FECF8610-9647-4AB0-905F-C9748AB9E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r="55383"/>
          <a:stretch/>
        </p:blipFill>
        <p:spPr>
          <a:xfrm>
            <a:off x="0" y="0"/>
            <a:ext cx="3946967" cy="6858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69FF715-6FB6-49D8-9C84-555F52F9AEB6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B11B823-7980-462D-9CBC-7B1C0AAF829A}"/>
              </a:ext>
            </a:extLst>
          </p:cNvPr>
          <p:cNvSpPr txBox="1"/>
          <p:nvPr/>
        </p:nvSpPr>
        <p:spPr>
          <a:xfrm>
            <a:off x="359749" y="3545125"/>
            <a:ext cx="321483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Skumulowana </a:t>
            </a:r>
            <a:b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strata gotówkowa na sprzedaży</a:t>
            </a:r>
          </a:p>
          <a:p>
            <a:pPr algn="ctr"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Przykład dla </a:t>
            </a:r>
            <a:br>
              <a:rPr lang="pl-P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Beneficjentów na ryczałcie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49841D9B-7622-41AC-A0FD-4137DA2DF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8911" y="1979458"/>
            <a:ext cx="1049144" cy="104914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854F559-67C5-4BA7-846F-6AD20E194556}"/>
              </a:ext>
            </a:extLst>
          </p:cNvPr>
          <p:cNvSpPr txBox="1"/>
          <p:nvPr/>
        </p:nvSpPr>
        <p:spPr>
          <a:xfrm>
            <a:off x="4325815" y="11039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>
                <a:solidFill>
                  <a:srgbClr val="545454"/>
                </a:solidFill>
              </a:rPr>
              <a:t>Założenie</a:t>
            </a:r>
            <a:r>
              <a:rPr lang="pl-PL" sz="1600">
                <a:solidFill>
                  <a:srgbClr val="545454"/>
                </a:solidFill>
              </a:rPr>
              <a:t>: 1-szy miesiąc liczenia straty gotówkowej na sprzedaży, wybrany przez Beneficjenta to marzec 2020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4E3C597-83F8-4E37-AF9D-51890CC30E06}"/>
              </a:ext>
            </a:extLst>
          </p:cNvPr>
          <p:cNvSpPr txBox="1"/>
          <p:nvPr/>
        </p:nvSpPr>
        <p:spPr>
          <a:xfrm>
            <a:off x="4520626" y="5824274"/>
            <a:ext cx="704266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b="1">
                <a:solidFill>
                  <a:schemeClr val="accent1"/>
                </a:solidFill>
              </a:rPr>
              <a:t>Skumulowana strata gotówkowa na sprzedaży: </a:t>
            </a:r>
            <a:br>
              <a:rPr lang="pl-PL" b="1">
                <a:solidFill>
                  <a:schemeClr val="accent1"/>
                </a:solidFill>
              </a:rPr>
            </a:br>
            <a:r>
              <a:rPr lang="pl-PL" sz="2400" b="1">
                <a:solidFill>
                  <a:schemeClr val="accent1"/>
                </a:solidFill>
              </a:rPr>
              <a:t>273 000 PLN</a:t>
            </a:r>
          </a:p>
          <a:p>
            <a:pPr algn="ctr"/>
            <a:r>
              <a:rPr lang="pl-PL" b="1">
                <a:solidFill>
                  <a:schemeClr val="accent1"/>
                </a:solidFill>
              </a:rPr>
              <a:t>(835 000 - 1 108 000)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F11AF931-1CAF-4E4B-9BA8-513F529B2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856005"/>
              </p:ext>
            </p:extLst>
          </p:nvPr>
        </p:nvGraphicFramePr>
        <p:xfrm>
          <a:off x="5361762" y="1037803"/>
          <a:ext cx="5360395" cy="46233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85029275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880193609"/>
                    </a:ext>
                  </a:extLst>
                </a:gridCol>
                <a:gridCol w="680395">
                  <a:extLst>
                    <a:ext uri="{9D8B030D-6E8A-4147-A177-3AD203B41FA5}">
                      <a16:colId xmlns:a16="http://schemas.microsoft.com/office/drawing/2014/main" val="207324271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04911100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755836486"/>
                    </a:ext>
                  </a:extLst>
                </a:gridCol>
              </a:tblGrid>
              <a:tr h="57670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Miesiąc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Przychody </a:t>
                      </a:r>
                    </a:p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ze sprzedaży (PLN)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Miesiąc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Przychody </a:t>
                      </a:r>
                    </a:p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ze sprzedaży (PLN)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070718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mar.20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60 000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mar.19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80 000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92640709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kwi.20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60 000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kwi.19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78 000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46732159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maj.20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75 000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maj.19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75 000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1419942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cze.20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70 000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cze.19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80 000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19631317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lip.20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80 000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lip.19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85 000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7996576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sie.20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sie.19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15592610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wrz.20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wrz.19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8880242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paź.20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80 000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paź.19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110 000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90590570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lis.20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60 000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lis.19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17192320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gru.20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50 000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gru.19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6788017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sty.21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50 000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sty.20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87956387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lut.21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50 000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lut.20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138158"/>
                  </a:ext>
                </a:extLst>
              </a:tr>
              <a:tr h="31128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SUMA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835 000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SUMA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1 108 000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4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067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713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Obraz zawierający niebo, zewnętrzne, jasne, transport&#10;&#10;Opis wygenerowany automatycznie">
            <a:extLst>
              <a:ext uri="{FF2B5EF4-FFF2-40B4-BE49-F238E27FC236}">
                <a16:creationId xmlns:a16="http://schemas.microsoft.com/office/drawing/2014/main" id="{6E36853E-8F2C-4A2D-BCCE-378BF301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r="55383"/>
          <a:stretch/>
        </p:blipFill>
        <p:spPr>
          <a:xfrm>
            <a:off x="0" y="0"/>
            <a:ext cx="3946967" cy="6858000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0CD18AFE-541E-4501-936F-005769C040BD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1D6F86C-5907-47BF-A505-F7F1092726F1}"/>
              </a:ext>
            </a:extLst>
          </p:cNvPr>
          <p:cNvSpPr txBox="1"/>
          <p:nvPr/>
        </p:nvSpPr>
        <p:spPr>
          <a:xfrm>
            <a:off x="4717654" y="1973361"/>
            <a:ext cx="621511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 zaprzestano prowadzenia działalności gospodarczej (w tym w nie zawieszono prowadzenia działalności gospodarczej) przez przedsiębiorcę</a:t>
            </a:r>
          </a:p>
          <a:p>
            <a:pPr marL="285750" indent="-285750">
              <a:spcAft>
                <a:spcPts val="12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 otwarto likwidacji przedsiębiorcy (jeżeli dotyczy)</a:t>
            </a:r>
          </a:p>
          <a:p>
            <a:pPr marL="285750" indent="-285750">
              <a:spcAft>
                <a:spcPts val="12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 otwarto postępowania upadłościowego/restrukturyzacyjnego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E73979C-7CF5-4D3E-9664-85BE5CCECB4E}"/>
              </a:ext>
            </a:extLst>
          </p:cNvPr>
          <p:cNvSpPr txBox="1"/>
          <p:nvPr/>
        </p:nvSpPr>
        <p:spPr>
          <a:xfrm>
            <a:off x="4671934" y="1266635"/>
            <a:ext cx="284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545454"/>
                </a:solidFill>
              </a:rPr>
              <a:t>Oznacza, że: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B1A4184-FC51-47EB-8E01-56DFC8623C1E}"/>
              </a:ext>
            </a:extLst>
          </p:cNvPr>
          <p:cNvSpPr txBox="1"/>
          <p:nvPr/>
        </p:nvSpPr>
        <p:spPr>
          <a:xfrm>
            <a:off x="911750" y="3545125"/>
            <a:ext cx="2123466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Utrzymanie </a:t>
            </a:r>
          </a:p>
          <a:p>
            <a:pPr algn="ctr"/>
            <a:r>
              <a:rPr lang="pl-PL" sz="2800" b="1">
                <a:solidFill>
                  <a:schemeClr val="bg1"/>
                </a:solidFill>
              </a:rPr>
              <a:t>działalności</a:t>
            </a:r>
          </a:p>
          <a:p>
            <a:pPr algn="ctr"/>
            <a:r>
              <a:rPr lang="pl-PL" sz="2800" b="1">
                <a:solidFill>
                  <a:schemeClr val="bg1"/>
                </a:solidFill>
              </a:rPr>
              <a:t>gospodarczej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61612B51-A1B4-4D42-A9A3-26434C152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8911" y="1979458"/>
            <a:ext cx="1049144" cy="1049144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02426709-2F14-4C8C-B376-0E04D0D79A02}"/>
              </a:ext>
            </a:extLst>
          </p:cNvPr>
          <p:cNvGrpSpPr/>
          <p:nvPr/>
        </p:nvGrpSpPr>
        <p:grpSpPr>
          <a:xfrm>
            <a:off x="4759343" y="5012243"/>
            <a:ext cx="6543767" cy="1047770"/>
            <a:chOff x="1863255" y="4317058"/>
            <a:chExt cx="6543767" cy="1047770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08BB7825-CC18-40BC-AF09-27BD4D495325}"/>
                </a:ext>
              </a:extLst>
            </p:cNvPr>
            <p:cNvSpPr/>
            <p:nvPr/>
          </p:nvSpPr>
          <p:spPr>
            <a:xfrm>
              <a:off x="2191906" y="4317058"/>
              <a:ext cx="6215116" cy="1047770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01A6A728-9147-4F79-9E04-16514F8A0ADE}"/>
                </a:ext>
              </a:extLst>
            </p:cNvPr>
            <p:cNvGrpSpPr/>
            <p:nvPr/>
          </p:nvGrpSpPr>
          <p:grpSpPr>
            <a:xfrm>
              <a:off x="1863255" y="4462943"/>
              <a:ext cx="657299" cy="756000"/>
              <a:chOff x="1863255" y="4462943"/>
              <a:chExt cx="657299" cy="756000"/>
            </a:xfrm>
          </p:grpSpPr>
          <p:sp>
            <p:nvSpPr>
              <p:cNvPr id="19" name="Prostokąt 18">
                <a:extLst>
                  <a:ext uri="{FF2B5EF4-FFF2-40B4-BE49-F238E27FC236}">
                    <a16:creationId xmlns:a16="http://schemas.microsoft.com/office/drawing/2014/main" id="{E351229C-3A13-4445-A479-7EE8E5D45A58}"/>
                  </a:ext>
                </a:extLst>
              </p:cNvPr>
              <p:cNvSpPr/>
              <p:nvPr/>
            </p:nvSpPr>
            <p:spPr>
              <a:xfrm>
                <a:off x="2076865" y="4462943"/>
                <a:ext cx="229607" cy="75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0" name="Grafika 19">
                <a:extLst>
                  <a:ext uri="{FF2B5EF4-FFF2-40B4-BE49-F238E27FC236}">
                    <a16:creationId xmlns:a16="http://schemas.microsoft.com/office/drawing/2014/main" id="{7EB3578D-447B-4565-BF97-BED4A7176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63255" y="4512294"/>
                <a:ext cx="657299" cy="657299"/>
              </a:xfrm>
              <a:prstGeom prst="rect">
                <a:avLst/>
              </a:prstGeom>
            </p:spPr>
          </p:pic>
        </p:grp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5F5697C5-B8E9-438F-A24B-8B569F952D03}"/>
                </a:ext>
              </a:extLst>
            </p:cNvPr>
            <p:cNvSpPr txBox="1"/>
            <p:nvPr/>
          </p:nvSpPr>
          <p:spPr>
            <a:xfrm>
              <a:off x="3090608" y="4487000"/>
              <a:ext cx="45657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 każdym czasie w ciągu 12 miesięcy </a:t>
              </a:r>
            </a:p>
            <a:p>
              <a:pPr algn="ctr"/>
              <a:r>
                <a:rPr lang="pl-PL" sz="2000" b="1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od dnia przyznania subwencji finansowej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94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570A173-401B-427E-BA8D-9A00C046FC18}"/>
              </a:ext>
            </a:extLst>
          </p:cNvPr>
          <p:cNvSpPr txBox="1"/>
          <p:nvPr/>
        </p:nvSpPr>
        <p:spPr>
          <a:xfrm>
            <a:off x="432000" y="324141"/>
            <a:ext cx="4418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Rozliczenie subwencji - kroki</a:t>
            </a: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5507953B-FF70-402E-9034-2C44FDE636F3}"/>
              </a:ext>
            </a:extLst>
          </p:cNvPr>
          <p:cNvSpPr>
            <a:spLocks noChangeAspect="1"/>
          </p:cNvSpPr>
          <p:nvPr/>
        </p:nvSpPr>
        <p:spPr>
          <a:xfrm>
            <a:off x="1000591" y="2893221"/>
            <a:ext cx="720000" cy="720000"/>
          </a:xfrm>
          <a:prstGeom prst="ellipse">
            <a:avLst/>
          </a:prstGeom>
          <a:solidFill>
            <a:srgbClr val="B61928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004009FA-34B1-40C7-A4B4-974F723BE753}"/>
              </a:ext>
            </a:extLst>
          </p:cNvPr>
          <p:cNvSpPr>
            <a:spLocks noChangeAspect="1"/>
          </p:cNvSpPr>
          <p:nvPr/>
        </p:nvSpPr>
        <p:spPr>
          <a:xfrm>
            <a:off x="5787123" y="2893221"/>
            <a:ext cx="720000" cy="720000"/>
          </a:xfrm>
          <a:prstGeom prst="ellipse">
            <a:avLst/>
          </a:prstGeom>
          <a:solidFill>
            <a:srgbClr val="D1796D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D22E45D6-38AF-495D-8AEC-3147B0952468}"/>
              </a:ext>
            </a:extLst>
          </p:cNvPr>
          <p:cNvSpPr>
            <a:spLocks noChangeAspect="1"/>
          </p:cNvSpPr>
          <p:nvPr/>
        </p:nvSpPr>
        <p:spPr>
          <a:xfrm>
            <a:off x="10573652" y="2893221"/>
            <a:ext cx="720000" cy="720000"/>
          </a:xfrm>
          <a:prstGeom prst="ellipse">
            <a:avLst/>
          </a:prstGeom>
          <a:solidFill>
            <a:srgbClr val="B61928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172AB0F4-4955-4AC4-A948-CD19C3738358}"/>
              </a:ext>
            </a:extLst>
          </p:cNvPr>
          <p:cNvSpPr txBox="1"/>
          <p:nvPr/>
        </p:nvSpPr>
        <p:spPr>
          <a:xfrm>
            <a:off x="2476154" y="1763206"/>
            <a:ext cx="2515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Złożenie przez Beneficjenta </a:t>
            </a:r>
            <a:r>
              <a:rPr lang="pl-PL" sz="1400" b="1">
                <a:solidFill>
                  <a:schemeClr val="accent2"/>
                </a:solidFill>
              </a:rPr>
              <a:t>Oświadczenia </a:t>
            </a:r>
          </a:p>
          <a:p>
            <a:pPr algn="ctr"/>
            <a:r>
              <a:rPr lang="pl-PL" sz="1400" b="1">
                <a:solidFill>
                  <a:schemeClr val="accent2"/>
                </a:solidFill>
              </a:rPr>
              <a:t>o Rozliczeniu subwencji finansowej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7686E6E6-1B80-4091-8C51-2A390412A694}"/>
              </a:ext>
            </a:extLst>
          </p:cNvPr>
          <p:cNvSpPr txBox="1"/>
          <p:nvPr/>
        </p:nvSpPr>
        <p:spPr>
          <a:xfrm>
            <a:off x="5294225" y="2409536"/>
            <a:ext cx="1608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Otrzymanie decyzji 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473BFAA4-47F2-4A9E-957F-A69BE7EF1A5B}"/>
              </a:ext>
            </a:extLst>
          </p:cNvPr>
          <p:cNvSpPr txBox="1"/>
          <p:nvPr/>
        </p:nvSpPr>
        <p:spPr>
          <a:xfrm>
            <a:off x="10230542" y="2409536"/>
            <a:ext cx="1406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Spłata subwencji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F996BFE1-22F6-4C50-84A0-C973BFFF79A6}"/>
              </a:ext>
            </a:extLst>
          </p:cNvPr>
          <p:cNvSpPr txBox="1"/>
          <p:nvPr/>
        </p:nvSpPr>
        <p:spPr>
          <a:xfrm>
            <a:off x="2686564" y="3833549"/>
            <a:ext cx="20951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>
                <a:solidFill>
                  <a:schemeClr val="accent2"/>
                </a:solidFill>
              </a:rPr>
              <a:t>Oświadczenie należy złożyć </a:t>
            </a:r>
          </a:p>
          <a:p>
            <a:pPr algn="ctr"/>
            <a:r>
              <a:rPr lang="pl-PL" sz="1200">
                <a:solidFill>
                  <a:schemeClr val="accent2"/>
                </a:solidFill>
              </a:rPr>
              <a:t>w ciągu</a:t>
            </a:r>
            <a:r>
              <a:rPr lang="pl-PL" sz="1200" b="1">
                <a:solidFill>
                  <a:schemeClr val="accent2"/>
                </a:solidFill>
              </a:rPr>
              <a:t> 10 dni roboczych </a:t>
            </a:r>
          </a:p>
          <a:p>
            <a:pPr algn="ctr"/>
            <a:r>
              <a:rPr lang="pl-PL" sz="1200">
                <a:solidFill>
                  <a:schemeClr val="accent2"/>
                </a:solidFill>
              </a:rPr>
              <a:t>od upływu </a:t>
            </a:r>
            <a:r>
              <a:rPr lang="pl-PL" sz="1200" b="1">
                <a:solidFill>
                  <a:schemeClr val="accent2"/>
                </a:solidFill>
              </a:rPr>
              <a:t>12 miesięcy liczonych od dnia wypłaty subwencji finansowej</a:t>
            </a:r>
            <a:endParaRPr lang="pl-PL" sz="1200">
              <a:solidFill>
                <a:schemeClr val="accent2"/>
              </a:solidFill>
            </a:endParaRPr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3EEDAE4A-263C-466C-B916-3872B535D865}"/>
              </a:ext>
            </a:extLst>
          </p:cNvPr>
          <p:cNvSpPr>
            <a:spLocks noChangeAspect="1"/>
          </p:cNvSpPr>
          <p:nvPr/>
        </p:nvSpPr>
        <p:spPr>
          <a:xfrm>
            <a:off x="3393857" y="2893221"/>
            <a:ext cx="720000" cy="720000"/>
          </a:xfrm>
          <a:prstGeom prst="ellipse">
            <a:avLst/>
          </a:prstGeom>
          <a:solidFill>
            <a:srgbClr val="C34B4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D0D0D22D-B50A-494F-81E9-E93436927B17}"/>
              </a:ext>
            </a:extLst>
          </p:cNvPr>
          <p:cNvSpPr txBox="1"/>
          <p:nvPr/>
        </p:nvSpPr>
        <p:spPr>
          <a:xfrm>
            <a:off x="313040" y="1763206"/>
            <a:ext cx="2095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chemeClr val="accent2"/>
                </a:solidFill>
              </a:rPr>
              <a:t>Udostępnienie przez PFR propozycji rozliczenia </a:t>
            </a:r>
          </a:p>
          <a:p>
            <a:pPr algn="ctr"/>
            <a:r>
              <a:rPr lang="pl-PL" sz="1400">
                <a:solidFill>
                  <a:schemeClr val="accent2"/>
                </a:solidFill>
              </a:rPr>
              <a:t>w bankowości elektronicznej</a:t>
            </a:r>
            <a:endParaRPr lang="pl-PL" sz="1400" b="1">
              <a:solidFill>
                <a:schemeClr val="accent2"/>
              </a:solidFill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3D02FE9D-19A7-4B51-9852-25337BA7C591}"/>
              </a:ext>
            </a:extLst>
          </p:cNvPr>
          <p:cNvSpPr txBox="1"/>
          <p:nvPr/>
        </p:nvSpPr>
        <p:spPr>
          <a:xfrm>
            <a:off x="313040" y="3833549"/>
            <a:ext cx="2095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>
                <a:solidFill>
                  <a:srgbClr val="545454"/>
                </a:solidFill>
              </a:rPr>
              <a:t>Najpóźniej dzień przed pierwszym dniem na złożenie oświadczenia o rozliczeniu subwencji finansowej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B98B3FAA-C407-4D97-AD1E-78DE6CECEED9}"/>
              </a:ext>
            </a:extLst>
          </p:cNvPr>
          <p:cNvSpPr txBox="1"/>
          <p:nvPr/>
        </p:nvSpPr>
        <p:spPr>
          <a:xfrm>
            <a:off x="7066561" y="1332318"/>
            <a:ext cx="3030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>
                <a:solidFill>
                  <a:srgbClr val="545454"/>
                </a:solidFill>
              </a:rPr>
              <a:t>Udostępnienie harmonogramu spłaty przez bank, z wyjątkiem sytuacji: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>
                <a:solidFill>
                  <a:srgbClr val="545454"/>
                </a:solidFill>
              </a:rPr>
              <a:t>100% umorzenia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>
                <a:solidFill>
                  <a:srgbClr val="545454"/>
                </a:solidFill>
              </a:rPr>
              <a:t>100% zwrotu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>
                <a:solidFill>
                  <a:srgbClr val="545454"/>
                </a:solidFill>
              </a:rPr>
              <a:t>brak możliwości ustalenia wysokości subwencji do zwrotu</a:t>
            </a:r>
          </a:p>
        </p:txBody>
      </p:sp>
      <p:sp>
        <p:nvSpPr>
          <p:cNvPr id="48" name="Owal 47">
            <a:extLst>
              <a:ext uri="{FF2B5EF4-FFF2-40B4-BE49-F238E27FC236}">
                <a16:creationId xmlns:a16="http://schemas.microsoft.com/office/drawing/2014/main" id="{6735CDE9-D1BF-41D3-9574-84231DED38C7}"/>
              </a:ext>
            </a:extLst>
          </p:cNvPr>
          <p:cNvSpPr>
            <a:spLocks noChangeAspect="1"/>
          </p:cNvSpPr>
          <p:nvPr/>
        </p:nvSpPr>
        <p:spPr>
          <a:xfrm>
            <a:off x="8180389" y="2893221"/>
            <a:ext cx="720000" cy="720000"/>
          </a:xfrm>
          <a:prstGeom prst="ellipse">
            <a:avLst/>
          </a:prstGeom>
          <a:solidFill>
            <a:srgbClr val="C34B4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0" name="Owal 49">
            <a:extLst>
              <a:ext uri="{FF2B5EF4-FFF2-40B4-BE49-F238E27FC236}">
                <a16:creationId xmlns:a16="http://schemas.microsoft.com/office/drawing/2014/main" id="{1C042ECB-E50F-48B9-8526-71F7988F4F04}"/>
              </a:ext>
            </a:extLst>
          </p:cNvPr>
          <p:cNvSpPr>
            <a:spLocks noChangeAspect="1"/>
          </p:cNvSpPr>
          <p:nvPr/>
        </p:nvSpPr>
        <p:spPr>
          <a:xfrm>
            <a:off x="2708040" y="5177271"/>
            <a:ext cx="432000" cy="432000"/>
          </a:xfrm>
          <a:prstGeom prst="ellipse">
            <a:avLst/>
          </a:prstGeom>
          <a:solidFill>
            <a:srgbClr val="C3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2a</a:t>
            </a:r>
          </a:p>
        </p:txBody>
      </p:sp>
      <p:sp>
        <p:nvSpPr>
          <p:cNvPr id="51" name="Owal 50">
            <a:extLst>
              <a:ext uri="{FF2B5EF4-FFF2-40B4-BE49-F238E27FC236}">
                <a16:creationId xmlns:a16="http://schemas.microsoft.com/office/drawing/2014/main" id="{D83C849B-A9B8-4226-85EA-F64C438C0DA8}"/>
              </a:ext>
            </a:extLst>
          </p:cNvPr>
          <p:cNvSpPr>
            <a:spLocks noChangeAspect="1"/>
          </p:cNvSpPr>
          <p:nvPr/>
        </p:nvSpPr>
        <p:spPr>
          <a:xfrm>
            <a:off x="4285367" y="5177271"/>
            <a:ext cx="432000" cy="432000"/>
          </a:xfrm>
          <a:prstGeom prst="ellipse">
            <a:avLst/>
          </a:prstGeom>
          <a:solidFill>
            <a:srgbClr val="D17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2b</a:t>
            </a:r>
          </a:p>
        </p:txBody>
      </p:sp>
      <p:cxnSp>
        <p:nvCxnSpPr>
          <p:cNvPr id="52" name="Łącznik prosty 51">
            <a:extLst>
              <a:ext uri="{FF2B5EF4-FFF2-40B4-BE49-F238E27FC236}">
                <a16:creationId xmlns:a16="http://schemas.microsoft.com/office/drawing/2014/main" id="{183BBAD8-F3B2-42F2-95CF-470A189D4353}"/>
              </a:ext>
            </a:extLst>
          </p:cNvPr>
          <p:cNvCxnSpPr>
            <a:cxnSpLocks/>
          </p:cNvCxnSpPr>
          <p:nvPr/>
        </p:nvCxnSpPr>
        <p:spPr>
          <a:xfrm>
            <a:off x="3259250" y="5393271"/>
            <a:ext cx="906907" cy="0"/>
          </a:xfrm>
          <a:prstGeom prst="line">
            <a:avLst/>
          </a:prstGeom>
          <a:ln w="38100" cap="rnd">
            <a:gradFill flip="none" rotWithShape="1">
              <a:gsLst>
                <a:gs pos="0">
                  <a:srgbClr val="C34B45"/>
                </a:gs>
                <a:gs pos="100000">
                  <a:srgbClr val="D1796D"/>
                </a:gs>
              </a:gsLst>
              <a:lin ang="0" scaled="1"/>
              <a:tileRect/>
            </a:gra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6EDA05BD-A5B7-4A1B-B22B-25332E0D5C7E}"/>
              </a:ext>
            </a:extLst>
          </p:cNvPr>
          <p:cNvSpPr txBox="1"/>
          <p:nvPr/>
        </p:nvSpPr>
        <p:spPr>
          <a:xfrm>
            <a:off x="3315538" y="4886411"/>
            <a:ext cx="81689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1200">
                <a:solidFill>
                  <a:srgbClr val="C34B45"/>
                </a:solidFill>
              </a:rPr>
              <a:t>10  dni </a:t>
            </a:r>
            <a:br>
              <a:rPr lang="pl-PL" sz="1200">
                <a:solidFill>
                  <a:srgbClr val="C34B45"/>
                </a:solidFill>
              </a:rPr>
            </a:br>
            <a:r>
              <a:rPr lang="pl-PL" sz="1200">
                <a:solidFill>
                  <a:srgbClr val="C34B45"/>
                </a:solidFill>
              </a:rPr>
              <a:t>roboczych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386E3986-5294-48E6-ACAE-1240A394FBBB}"/>
              </a:ext>
            </a:extLst>
          </p:cNvPr>
          <p:cNvSpPr txBox="1"/>
          <p:nvPr/>
        </p:nvSpPr>
        <p:spPr>
          <a:xfrm>
            <a:off x="2145324" y="5716367"/>
            <a:ext cx="156359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200">
                <a:solidFill>
                  <a:schemeClr val="accent2"/>
                </a:solidFill>
                <a:cs typeface="Calibri"/>
              </a:rPr>
              <a:t>1 dzień umożliwiający edycję oświadczenia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162C1440-F850-4ED0-832D-5B099FA0C846}"/>
              </a:ext>
            </a:extLst>
          </p:cNvPr>
          <p:cNvSpPr txBox="1"/>
          <p:nvPr/>
        </p:nvSpPr>
        <p:spPr>
          <a:xfrm>
            <a:off x="3952776" y="5716366"/>
            <a:ext cx="109310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200">
                <a:solidFill>
                  <a:schemeClr val="accent2"/>
                </a:solidFill>
              </a:rPr>
              <a:t>ostatni dzień </a:t>
            </a:r>
          </a:p>
          <a:p>
            <a:pPr algn="ctr"/>
            <a:r>
              <a:rPr lang="pl-PL" sz="1200">
                <a:solidFill>
                  <a:schemeClr val="accent2"/>
                </a:solidFill>
              </a:rPr>
              <a:t>na podpisanie oświadczenia</a:t>
            </a:r>
          </a:p>
        </p:txBody>
      </p:sp>
      <p:sp>
        <p:nvSpPr>
          <p:cNvPr id="56" name="Dowolny kształt: kształt 55">
            <a:extLst>
              <a:ext uri="{FF2B5EF4-FFF2-40B4-BE49-F238E27FC236}">
                <a16:creationId xmlns:a16="http://schemas.microsoft.com/office/drawing/2014/main" id="{7B2D46F5-CAD0-4037-8356-F802D4C0C17F}"/>
              </a:ext>
            </a:extLst>
          </p:cNvPr>
          <p:cNvSpPr>
            <a:spLocks noChangeAspect="1"/>
          </p:cNvSpPr>
          <p:nvPr/>
        </p:nvSpPr>
        <p:spPr>
          <a:xfrm>
            <a:off x="9058605" y="3075093"/>
            <a:ext cx="1356834" cy="356256"/>
          </a:xfrm>
          <a:custGeom>
            <a:avLst/>
            <a:gdLst>
              <a:gd name="connsiteX0" fmla="*/ 0 w 1356834"/>
              <a:gd name="connsiteY0" fmla="*/ 0 h 356256"/>
              <a:gd name="connsiteX1" fmla="*/ 1208852 w 1356834"/>
              <a:gd name="connsiteY1" fmla="*/ 0 h 356256"/>
              <a:gd name="connsiteX2" fmla="*/ 1356834 w 1356834"/>
              <a:gd name="connsiteY2" fmla="*/ 178128 h 356256"/>
              <a:gd name="connsiteX3" fmla="*/ 1208852 w 1356834"/>
              <a:gd name="connsiteY3" fmla="*/ 356256 h 356256"/>
              <a:gd name="connsiteX4" fmla="*/ 0 w 1356834"/>
              <a:gd name="connsiteY4" fmla="*/ 356256 h 356256"/>
              <a:gd name="connsiteX5" fmla="*/ 9217 w 1356834"/>
              <a:gd name="connsiteY5" fmla="*/ 339276 h 356256"/>
              <a:gd name="connsiteX6" fmla="*/ 41751 w 1356834"/>
              <a:gd name="connsiteY6" fmla="*/ 178128 h 356256"/>
              <a:gd name="connsiteX7" fmla="*/ 9217 w 1356834"/>
              <a:gd name="connsiteY7" fmla="*/ 16980 h 356256"/>
              <a:gd name="connsiteX8" fmla="*/ 0 w 1356834"/>
              <a:gd name="connsiteY8" fmla="*/ 0 h 35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6834" h="356256">
                <a:moveTo>
                  <a:pt x="0" y="0"/>
                </a:moveTo>
                <a:lnTo>
                  <a:pt x="1208852" y="0"/>
                </a:lnTo>
                <a:lnTo>
                  <a:pt x="1356834" y="178128"/>
                </a:lnTo>
                <a:lnTo>
                  <a:pt x="1208852" y="356256"/>
                </a:lnTo>
                <a:lnTo>
                  <a:pt x="0" y="356256"/>
                </a:lnTo>
                <a:lnTo>
                  <a:pt x="9217" y="339276"/>
                </a:lnTo>
                <a:cubicBezTo>
                  <a:pt x="30166" y="289745"/>
                  <a:pt x="41751" y="235290"/>
                  <a:pt x="41751" y="178128"/>
                </a:cubicBezTo>
                <a:cubicBezTo>
                  <a:pt x="41751" y="120967"/>
                  <a:pt x="30166" y="66511"/>
                  <a:pt x="9217" y="16980"/>
                </a:cubicBezTo>
                <a:lnTo>
                  <a:pt x="0" y="0"/>
                </a:lnTo>
                <a:close/>
              </a:path>
            </a:pathLst>
          </a:custGeom>
          <a:pattFill prst="dkVert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57" name="Dowolny kształt: kształt 56">
            <a:extLst>
              <a:ext uri="{FF2B5EF4-FFF2-40B4-BE49-F238E27FC236}">
                <a16:creationId xmlns:a16="http://schemas.microsoft.com/office/drawing/2014/main" id="{3F0C5DC2-0FB2-4C60-8FC2-A70287D89AFF}"/>
              </a:ext>
            </a:extLst>
          </p:cNvPr>
          <p:cNvSpPr>
            <a:spLocks noChangeAspect="1"/>
          </p:cNvSpPr>
          <p:nvPr/>
        </p:nvSpPr>
        <p:spPr>
          <a:xfrm>
            <a:off x="6665339" y="3075093"/>
            <a:ext cx="1356834" cy="356256"/>
          </a:xfrm>
          <a:custGeom>
            <a:avLst/>
            <a:gdLst>
              <a:gd name="connsiteX0" fmla="*/ 0 w 1356834"/>
              <a:gd name="connsiteY0" fmla="*/ 0 h 356256"/>
              <a:gd name="connsiteX1" fmla="*/ 1208852 w 1356834"/>
              <a:gd name="connsiteY1" fmla="*/ 0 h 356256"/>
              <a:gd name="connsiteX2" fmla="*/ 1356834 w 1356834"/>
              <a:gd name="connsiteY2" fmla="*/ 178128 h 356256"/>
              <a:gd name="connsiteX3" fmla="*/ 1208852 w 1356834"/>
              <a:gd name="connsiteY3" fmla="*/ 356256 h 356256"/>
              <a:gd name="connsiteX4" fmla="*/ 0 w 1356834"/>
              <a:gd name="connsiteY4" fmla="*/ 356256 h 356256"/>
              <a:gd name="connsiteX5" fmla="*/ 9217 w 1356834"/>
              <a:gd name="connsiteY5" fmla="*/ 339276 h 356256"/>
              <a:gd name="connsiteX6" fmla="*/ 41751 w 1356834"/>
              <a:gd name="connsiteY6" fmla="*/ 178128 h 356256"/>
              <a:gd name="connsiteX7" fmla="*/ 9217 w 1356834"/>
              <a:gd name="connsiteY7" fmla="*/ 16980 h 356256"/>
              <a:gd name="connsiteX8" fmla="*/ 0 w 1356834"/>
              <a:gd name="connsiteY8" fmla="*/ 0 h 35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6834" h="356256">
                <a:moveTo>
                  <a:pt x="0" y="0"/>
                </a:moveTo>
                <a:lnTo>
                  <a:pt x="1208852" y="0"/>
                </a:lnTo>
                <a:lnTo>
                  <a:pt x="1356834" y="178128"/>
                </a:lnTo>
                <a:lnTo>
                  <a:pt x="1208852" y="356256"/>
                </a:lnTo>
                <a:lnTo>
                  <a:pt x="0" y="356256"/>
                </a:lnTo>
                <a:lnTo>
                  <a:pt x="9217" y="339276"/>
                </a:lnTo>
                <a:cubicBezTo>
                  <a:pt x="30166" y="289745"/>
                  <a:pt x="41751" y="235290"/>
                  <a:pt x="41751" y="178128"/>
                </a:cubicBezTo>
                <a:cubicBezTo>
                  <a:pt x="41751" y="120967"/>
                  <a:pt x="30166" y="66511"/>
                  <a:pt x="9217" y="16980"/>
                </a:cubicBezTo>
                <a:lnTo>
                  <a:pt x="0" y="0"/>
                </a:lnTo>
                <a:close/>
              </a:path>
            </a:pathLst>
          </a:custGeom>
          <a:pattFill prst="dkVert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58" name="Dowolny kształt: kształt 57">
            <a:extLst>
              <a:ext uri="{FF2B5EF4-FFF2-40B4-BE49-F238E27FC236}">
                <a16:creationId xmlns:a16="http://schemas.microsoft.com/office/drawing/2014/main" id="{0AC547AA-F2A2-4646-A797-6CB06EFCE02B}"/>
              </a:ext>
            </a:extLst>
          </p:cNvPr>
          <p:cNvSpPr>
            <a:spLocks noChangeAspect="1"/>
          </p:cNvSpPr>
          <p:nvPr/>
        </p:nvSpPr>
        <p:spPr>
          <a:xfrm>
            <a:off x="4272073" y="3075093"/>
            <a:ext cx="1356834" cy="356256"/>
          </a:xfrm>
          <a:custGeom>
            <a:avLst/>
            <a:gdLst>
              <a:gd name="connsiteX0" fmla="*/ 0 w 1356834"/>
              <a:gd name="connsiteY0" fmla="*/ 0 h 356256"/>
              <a:gd name="connsiteX1" fmla="*/ 1208852 w 1356834"/>
              <a:gd name="connsiteY1" fmla="*/ 0 h 356256"/>
              <a:gd name="connsiteX2" fmla="*/ 1356834 w 1356834"/>
              <a:gd name="connsiteY2" fmla="*/ 178128 h 356256"/>
              <a:gd name="connsiteX3" fmla="*/ 1208852 w 1356834"/>
              <a:gd name="connsiteY3" fmla="*/ 356256 h 356256"/>
              <a:gd name="connsiteX4" fmla="*/ 0 w 1356834"/>
              <a:gd name="connsiteY4" fmla="*/ 356256 h 356256"/>
              <a:gd name="connsiteX5" fmla="*/ 9217 w 1356834"/>
              <a:gd name="connsiteY5" fmla="*/ 339276 h 356256"/>
              <a:gd name="connsiteX6" fmla="*/ 41751 w 1356834"/>
              <a:gd name="connsiteY6" fmla="*/ 178128 h 356256"/>
              <a:gd name="connsiteX7" fmla="*/ 9217 w 1356834"/>
              <a:gd name="connsiteY7" fmla="*/ 16980 h 356256"/>
              <a:gd name="connsiteX8" fmla="*/ 0 w 1356834"/>
              <a:gd name="connsiteY8" fmla="*/ 0 h 35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6834" h="356256">
                <a:moveTo>
                  <a:pt x="0" y="0"/>
                </a:moveTo>
                <a:lnTo>
                  <a:pt x="1208852" y="0"/>
                </a:lnTo>
                <a:lnTo>
                  <a:pt x="1356834" y="178128"/>
                </a:lnTo>
                <a:lnTo>
                  <a:pt x="1208852" y="356256"/>
                </a:lnTo>
                <a:lnTo>
                  <a:pt x="0" y="356256"/>
                </a:lnTo>
                <a:lnTo>
                  <a:pt x="9217" y="339276"/>
                </a:lnTo>
                <a:cubicBezTo>
                  <a:pt x="30166" y="289745"/>
                  <a:pt x="41751" y="235290"/>
                  <a:pt x="41751" y="178128"/>
                </a:cubicBezTo>
                <a:cubicBezTo>
                  <a:pt x="41751" y="120967"/>
                  <a:pt x="30166" y="66511"/>
                  <a:pt x="9217" y="16980"/>
                </a:cubicBezTo>
                <a:lnTo>
                  <a:pt x="0" y="0"/>
                </a:lnTo>
                <a:close/>
              </a:path>
            </a:pathLst>
          </a:custGeom>
          <a:pattFill prst="dkVert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59" name="Dowolny kształt: kształt 58">
            <a:extLst>
              <a:ext uri="{FF2B5EF4-FFF2-40B4-BE49-F238E27FC236}">
                <a16:creationId xmlns:a16="http://schemas.microsoft.com/office/drawing/2014/main" id="{058C1222-6680-4707-9684-E3BB6B47DE04}"/>
              </a:ext>
            </a:extLst>
          </p:cNvPr>
          <p:cNvSpPr>
            <a:spLocks noChangeAspect="1"/>
          </p:cNvSpPr>
          <p:nvPr/>
        </p:nvSpPr>
        <p:spPr>
          <a:xfrm>
            <a:off x="1878807" y="3075093"/>
            <a:ext cx="1356834" cy="356256"/>
          </a:xfrm>
          <a:custGeom>
            <a:avLst/>
            <a:gdLst>
              <a:gd name="connsiteX0" fmla="*/ 0 w 1356834"/>
              <a:gd name="connsiteY0" fmla="*/ 0 h 356256"/>
              <a:gd name="connsiteX1" fmla="*/ 1208852 w 1356834"/>
              <a:gd name="connsiteY1" fmla="*/ 0 h 356256"/>
              <a:gd name="connsiteX2" fmla="*/ 1356834 w 1356834"/>
              <a:gd name="connsiteY2" fmla="*/ 178128 h 356256"/>
              <a:gd name="connsiteX3" fmla="*/ 1208852 w 1356834"/>
              <a:gd name="connsiteY3" fmla="*/ 356256 h 356256"/>
              <a:gd name="connsiteX4" fmla="*/ 0 w 1356834"/>
              <a:gd name="connsiteY4" fmla="*/ 356256 h 356256"/>
              <a:gd name="connsiteX5" fmla="*/ 9217 w 1356834"/>
              <a:gd name="connsiteY5" fmla="*/ 339276 h 356256"/>
              <a:gd name="connsiteX6" fmla="*/ 41751 w 1356834"/>
              <a:gd name="connsiteY6" fmla="*/ 178128 h 356256"/>
              <a:gd name="connsiteX7" fmla="*/ 9217 w 1356834"/>
              <a:gd name="connsiteY7" fmla="*/ 16980 h 356256"/>
              <a:gd name="connsiteX8" fmla="*/ 0 w 1356834"/>
              <a:gd name="connsiteY8" fmla="*/ 0 h 35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6834" h="356256">
                <a:moveTo>
                  <a:pt x="0" y="0"/>
                </a:moveTo>
                <a:lnTo>
                  <a:pt x="1208852" y="0"/>
                </a:lnTo>
                <a:lnTo>
                  <a:pt x="1356834" y="178128"/>
                </a:lnTo>
                <a:lnTo>
                  <a:pt x="1208852" y="356256"/>
                </a:lnTo>
                <a:lnTo>
                  <a:pt x="0" y="356256"/>
                </a:lnTo>
                <a:lnTo>
                  <a:pt x="9217" y="339276"/>
                </a:lnTo>
                <a:cubicBezTo>
                  <a:pt x="30166" y="289745"/>
                  <a:pt x="41751" y="235290"/>
                  <a:pt x="41751" y="178128"/>
                </a:cubicBezTo>
                <a:cubicBezTo>
                  <a:pt x="41751" y="120967"/>
                  <a:pt x="30166" y="66511"/>
                  <a:pt x="9217" y="16980"/>
                </a:cubicBezTo>
                <a:lnTo>
                  <a:pt x="0" y="0"/>
                </a:lnTo>
                <a:close/>
              </a:path>
            </a:pathLst>
          </a:custGeom>
          <a:pattFill prst="dkVert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3EA22FD4-4C2E-4FD5-8074-E13FB46E01B9}"/>
              </a:ext>
            </a:extLst>
          </p:cNvPr>
          <p:cNvSpPr/>
          <p:nvPr/>
        </p:nvSpPr>
        <p:spPr>
          <a:xfrm>
            <a:off x="5885554" y="3744115"/>
            <a:ext cx="536153" cy="518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276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467461C-9C4D-4849-ADE3-2D7E62038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372960"/>
              </p:ext>
            </p:extLst>
          </p:nvPr>
        </p:nvGraphicFramePr>
        <p:xfrm>
          <a:off x="1076638" y="556054"/>
          <a:ext cx="7171775" cy="16081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57780">
                  <a:extLst>
                    <a:ext uri="{9D8B030D-6E8A-4147-A177-3AD203B41FA5}">
                      <a16:colId xmlns:a16="http://schemas.microsoft.com/office/drawing/2014/main" val="1755895300"/>
                    </a:ext>
                  </a:extLst>
                </a:gridCol>
                <a:gridCol w="2013995">
                  <a:extLst>
                    <a:ext uri="{9D8B030D-6E8A-4147-A177-3AD203B41FA5}">
                      <a16:colId xmlns:a16="http://schemas.microsoft.com/office/drawing/2014/main" val="3775911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Założenia</a:t>
                      </a:r>
                      <a:endParaRPr lang="pl-PL" sz="105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7917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Średni stan zatrudnienia w 2019 (średnia na 30.06.2019 oraz 31.12.2019)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1" u="none" strike="noStrike">
                          <a:solidFill>
                            <a:srgbClr val="545454"/>
                          </a:solidFill>
                          <a:effectLst/>
                        </a:rPr>
                        <a:t>20</a:t>
                      </a:r>
                      <a:endParaRPr lang="pl-PL" sz="105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2055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Kwota udzielonej subwencji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1 000 000 zł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224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Umorzenie przy kontynuacji działalności - 25% subwencji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250 000 zł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2631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Maksymalne umorzenie przy utrzymaniu zatrudnienia - 25% subwencji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250 000 zł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3615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Maksymalne umorzenie przy skumulowanej stracie gotówkowej na sprzedaży - 25% subwencji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solidFill>
                            <a:srgbClr val="545454"/>
                          </a:solidFill>
                          <a:effectLst/>
                        </a:rPr>
                        <a:t>250 000 zł</a:t>
                      </a:r>
                      <a:endParaRPr lang="pl-PL" sz="105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595018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8F079A3-82BC-49A7-B3D4-21991B602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92354"/>
              </p:ext>
            </p:extLst>
          </p:nvPr>
        </p:nvGraphicFramePr>
        <p:xfrm>
          <a:off x="1076638" y="2769626"/>
          <a:ext cx="10215283" cy="35323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167283">
                  <a:extLst>
                    <a:ext uri="{9D8B030D-6E8A-4147-A177-3AD203B41FA5}">
                      <a16:colId xmlns:a16="http://schemas.microsoft.com/office/drawing/2014/main" val="379951848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17296308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41967413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46926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71300907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9550551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8362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Średnia liczba Pracowników w ciągu 12 miesięcy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24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20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16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12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8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545454"/>
                          </a:solidFill>
                          <a:effectLst/>
                        </a:rPr>
                        <a:t>4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357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Skala redukcji zatrudnienia (w %)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20%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40%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60%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80%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62728"/>
                  </a:ext>
                </a:extLst>
              </a:tr>
              <a:tr h="21966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Kwota subwencji do zwrotu w związku z redukcją zatrudnienia (odpowiada skali redukcji zatrudnienia / 2)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355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Kwota umorzenia  wynikająca z utrzymania zatrudnienia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931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Skumulowana strata gotówkowa na sprzedaży (w PLN)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400 000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300 000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230 000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0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792564"/>
                  </a:ext>
                </a:extLst>
              </a:tr>
              <a:tr h="32787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Kwota umorzenia wynikająca ze skumulowanej straty na sprzedaży (nie wyższa niż 25% subwencji i nie wyższa niż skumulowana strata)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230 000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100 000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195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Kwota umorzenia wynikająca z kontynuacji działalności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solidFill>
                            <a:srgbClr val="545454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545454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157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>
                          <a:solidFill>
                            <a:srgbClr val="0C7492"/>
                          </a:solidFill>
                          <a:effectLst/>
                        </a:rPr>
                        <a:t>Razem kwota umorzona</a:t>
                      </a:r>
                      <a:endParaRPr lang="pl-PL" sz="1400" b="1" i="0" u="none" strike="noStrike">
                        <a:solidFill>
                          <a:srgbClr val="0C7492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749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0C7492"/>
                          </a:solidFill>
                          <a:effectLst/>
                        </a:rPr>
                        <a:t>750 000</a:t>
                      </a:r>
                      <a:endParaRPr lang="pl-PL" sz="1400" b="1" i="0" u="none" strike="noStrike">
                        <a:solidFill>
                          <a:srgbClr val="0C7492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749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0C7492"/>
                          </a:solidFill>
                          <a:effectLst/>
                        </a:rPr>
                        <a:t>750 000</a:t>
                      </a:r>
                      <a:endParaRPr lang="pl-PL" sz="1400" b="1" i="0" u="none" strike="noStrike">
                        <a:solidFill>
                          <a:srgbClr val="0C7492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749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0C7492"/>
                          </a:solidFill>
                          <a:effectLst/>
                        </a:rPr>
                        <a:t>650 000</a:t>
                      </a:r>
                      <a:endParaRPr lang="pl-PL" sz="1400" b="1" i="0" u="none" strike="noStrike">
                        <a:solidFill>
                          <a:srgbClr val="0C7492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749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0C7492"/>
                          </a:solidFill>
                          <a:effectLst/>
                        </a:rPr>
                        <a:t>530 000</a:t>
                      </a:r>
                      <a:endParaRPr lang="pl-PL" sz="1400" b="1" i="0" u="none" strike="noStrike">
                        <a:solidFill>
                          <a:srgbClr val="0C7492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749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0C7492"/>
                          </a:solidFill>
                          <a:effectLst/>
                        </a:rPr>
                        <a:t>350 000</a:t>
                      </a:r>
                      <a:endParaRPr lang="pl-PL" sz="1400" b="1" i="0" u="none" strike="noStrike">
                        <a:solidFill>
                          <a:srgbClr val="0C7492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749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0C7492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0C7492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7492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147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Razem kwota do spłaty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92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92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250 000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92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350 000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92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470 000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92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650 000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92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solidFill>
                            <a:srgbClr val="B61928"/>
                          </a:solidFill>
                          <a:effectLst/>
                        </a:rPr>
                        <a:t>750 000</a:t>
                      </a:r>
                      <a:endParaRPr lang="pl-PL" sz="1400" b="1" i="0" u="none" strike="noStrike">
                        <a:solidFill>
                          <a:srgbClr val="B61928"/>
                        </a:solidFill>
                        <a:effectLst/>
                        <a:latin typeface="+mj-lt"/>
                      </a:endParaRPr>
                    </a:p>
                  </a:txBody>
                  <a:tcPr marL="0" marR="635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1928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298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6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956185C-8652-4F17-ACC1-0A6A598A50F5}"/>
              </a:ext>
            </a:extLst>
          </p:cNvPr>
          <p:cNvSpPr txBox="1"/>
          <p:nvPr/>
        </p:nvSpPr>
        <p:spPr>
          <a:xfrm>
            <a:off x="356337" y="375209"/>
            <a:ext cx="10004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Zasady zwrotu subwencji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EE89F355-9371-4A71-971D-EDB25864FD39}"/>
              </a:ext>
            </a:extLst>
          </p:cNvPr>
          <p:cNvSpPr/>
          <p:nvPr/>
        </p:nvSpPr>
        <p:spPr>
          <a:xfrm>
            <a:off x="493351" y="1555806"/>
            <a:ext cx="9958454" cy="553999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sz="1800">
                <a:solidFill>
                  <a:schemeClr val="bg1"/>
                </a:solidFill>
              </a:rPr>
              <a:t>Kwota subwencji finansowej,  która podlega zwrotowi jest </a:t>
            </a:r>
            <a:r>
              <a:rPr lang="pl-PL" sz="1800" b="1">
                <a:solidFill>
                  <a:schemeClr val="bg1"/>
                </a:solidFill>
              </a:rPr>
              <a:t>nieoprocentowana.</a:t>
            </a:r>
            <a:endParaRPr lang="pl-PL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0" name="Symbol zastępczy tekstu 5">
            <a:extLst>
              <a:ext uri="{FF2B5EF4-FFF2-40B4-BE49-F238E27FC236}">
                <a16:creationId xmlns:a16="http://schemas.microsoft.com/office/drawing/2014/main" id="{FB9A5042-8CEC-4B54-BD5C-A86080198F7E}"/>
              </a:ext>
            </a:extLst>
          </p:cNvPr>
          <p:cNvSpPr txBox="1">
            <a:spLocks/>
          </p:cNvSpPr>
          <p:nvPr/>
        </p:nvSpPr>
        <p:spPr>
          <a:xfrm>
            <a:off x="934462" y="2401695"/>
            <a:ext cx="9019414" cy="8309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pl-PL" sz="1800">
                <a:solidFill>
                  <a:schemeClr val="accent2"/>
                </a:solidFill>
              </a:rPr>
              <a:t>Spłata następuje w nie więcej niż </a:t>
            </a:r>
            <a:r>
              <a:rPr lang="pl-PL" sz="1800" b="1">
                <a:solidFill>
                  <a:schemeClr val="accent2"/>
                </a:solidFill>
              </a:rPr>
              <a:t>24 miesięcznych ratach</a:t>
            </a:r>
            <a:r>
              <a:rPr lang="pl-PL" sz="1800">
                <a:solidFill>
                  <a:schemeClr val="accent2"/>
                </a:solidFill>
              </a:rPr>
              <a:t>, po upływie 13 miesięcy kalendarzowych licząc od pierwszego pełnego miesiąca kalendarzowego następującego po miesiącu, w którym wypłacono subwencję.</a:t>
            </a:r>
            <a:endParaRPr lang="pl-PL" sz="1800">
              <a:solidFill>
                <a:schemeClr val="accent2"/>
              </a:solidFill>
              <a:cs typeface="Calibri"/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F9C869C6-E322-4555-90E3-B08C4211BDB8}"/>
              </a:ext>
            </a:extLst>
          </p:cNvPr>
          <p:cNvCxnSpPr/>
          <p:nvPr/>
        </p:nvCxnSpPr>
        <p:spPr>
          <a:xfrm>
            <a:off x="838200" y="4039780"/>
            <a:ext cx="10515600" cy="0"/>
          </a:xfrm>
          <a:prstGeom prst="straightConnector1">
            <a:avLst/>
          </a:prstGeom>
          <a:ln w="22225"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wal 21">
            <a:extLst>
              <a:ext uri="{FF2B5EF4-FFF2-40B4-BE49-F238E27FC236}">
                <a16:creationId xmlns:a16="http://schemas.microsoft.com/office/drawing/2014/main" id="{518BB8F8-3CCD-4A18-B435-20F450B42058}"/>
              </a:ext>
            </a:extLst>
          </p:cNvPr>
          <p:cNvSpPr/>
          <p:nvPr/>
        </p:nvSpPr>
        <p:spPr>
          <a:xfrm>
            <a:off x="2497713" y="3959997"/>
            <a:ext cx="180000" cy="180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47D5B12B-32D8-4647-AB1E-B83E97F6CB34}"/>
              </a:ext>
            </a:extLst>
          </p:cNvPr>
          <p:cNvSpPr/>
          <p:nvPr/>
        </p:nvSpPr>
        <p:spPr>
          <a:xfrm>
            <a:off x="6225795" y="3961607"/>
            <a:ext cx="180000" cy="180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6B34E3F0-B960-4354-A991-35416851C661}"/>
              </a:ext>
            </a:extLst>
          </p:cNvPr>
          <p:cNvSpPr/>
          <p:nvPr/>
        </p:nvSpPr>
        <p:spPr>
          <a:xfrm>
            <a:off x="9953876" y="3961607"/>
            <a:ext cx="180000" cy="180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6436E489-4064-4E24-A9DE-F91227066AD3}"/>
              </a:ext>
            </a:extLst>
          </p:cNvPr>
          <p:cNvSpPr txBox="1"/>
          <p:nvPr/>
        </p:nvSpPr>
        <p:spPr>
          <a:xfrm>
            <a:off x="1382965" y="4251674"/>
            <a:ext cx="240949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b="1">
                <a:solidFill>
                  <a:schemeClr val="accent1"/>
                </a:solidFill>
              </a:rPr>
              <a:t>Wypłata subwencji</a:t>
            </a:r>
            <a:endParaRPr lang="pl-PL" b="1">
              <a:solidFill>
                <a:schemeClr val="accent1"/>
              </a:solidFill>
              <a:cs typeface="Calibri"/>
            </a:endParaRPr>
          </a:p>
          <a:p>
            <a:pPr algn="ctr"/>
            <a:r>
              <a:rPr lang="pl-PL" sz="1600">
                <a:solidFill>
                  <a:schemeClr val="accent2"/>
                </a:solidFill>
              </a:rPr>
              <a:t>PRZYKŁAD: maj 2020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BA81223-281D-40E9-8992-89A9E9D5792F}"/>
              </a:ext>
            </a:extLst>
          </p:cNvPr>
          <p:cNvSpPr txBox="1"/>
          <p:nvPr/>
        </p:nvSpPr>
        <p:spPr>
          <a:xfrm>
            <a:off x="4981147" y="4251674"/>
            <a:ext cx="266349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b="1">
                <a:solidFill>
                  <a:schemeClr val="accent1"/>
                </a:solidFill>
              </a:rPr>
              <a:t>Rozpoczęcie spłaty</a:t>
            </a:r>
            <a:endParaRPr lang="pl-PL" b="1">
              <a:solidFill>
                <a:schemeClr val="accent1"/>
              </a:solidFill>
              <a:cs typeface="Calibri"/>
            </a:endParaRPr>
          </a:p>
          <a:p>
            <a:pPr algn="ctr"/>
            <a:r>
              <a:rPr lang="pl-PL" sz="1600">
                <a:solidFill>
                  <a:schemeClr val="accent2"/>
                </a:solidFill>
              </a:rPr>
              <a:t>PRZYKŁAD: lipiec 2021</a:t>
            </a:r>
            <a:endParaRPr lang="pl-PL" sz="16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71B0562-B091-46D9-B232-F31518A88F7B}"/>
              </a:ext>
            </a:extLst>
          </p:cNvPr>
          <p:cNvSpPr txBox="1"/>
          <p:nvPr/>
        </p:nvSpPr>
        <p:spPr>
          <a:xfrm>
            <a:off x="8833329" y="4251674"/>
            <a:ext cx="242109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b="1">
                <a:solidFill>
                  <a:schemeClr val="accent1"/>
                </a:solidFill>
              </a:rPr>
              <a:t>Zakończenie spłaty</a:t>
            </a:r>
            <a:endParaRPr lang="pl-PL" b="1">
              <a:solidFill>
                <a:schemeClr val="accent1"/>
              </a:solidFill>
              <a:cs typeface="Calibri"/>
            </a:endParaRPr>
          </a:p>
          <a:p>
            <a:pPr algn="ctr"/>
            <a:r>
              <a:rPr lang="pl-PL" sz="1600">
                <a:solidFill>
                  <a:schemeClr val="accent2"/>
                </a:solidFill>
              </a:rPr>
              <a:t>PRZYKŁAD: czerwiec 2023</a:t>
            </a:r>
            <a:endParaRPr lang="pl-PL" sz="16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D17923E-11B2-4CBF-B97E-0E04C7644268}"/>
              </a:ext>
            </a:extLst>
          </p:cNvPr>
          <p:cNvSpPr txBox="1"/>
          <p:nvPr/>
        </p:nvSpPr>
        <p:spPr>
          <a:xfrm>
            <a:off x="2815233" y="5162667"/>
            <a:ext cx="67044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>
                <a:solidFill>
                  <a:srgbClr val="545454"/>
                </a:solidFill>
              </a:rPr>
              <a:t>Harmonogram spłat zostanie udostępniony w bankowości elektronicznej</a:t>
            </a:r>
            <a:endParaRPr lang="pl-PL" sz="280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03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zawierający klawiatura, komputer, osoba, wewnątrz&#10;&#10;Opis wygenerowany automatycznie">
            <a:extLst>
              <a:ext uri="{FF2B5EF4-FFF2-40B4-BE49-F238E27FC236}">
                <a16:creationId xmlns:a16="http://schemas.microsoft.com/office/drawing/2014/main" id="{73F1D3F7-FFB8-4D39-BC5D-4CF1C9BBB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3" r="9605"/>
          <a:stretch/>
        </p:blipFill>
        <p:spPr>
          <a:xfrm>
            <a:off x="1" y="0"/>
            <a:ext cx="3946966" cy="6858000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5FA24B45-B128-4FFF-B1D1-C9436E58602A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7D691B2-A393-4555-92B9-FC6BC659FF72}"/>
              </a:ext>
            </a:extLst>
          </p:cNvPr>
          <p:cNvSpPr txBox="1"/>
          <p:nvPr/>
        </p:nvSpPr>
        <p:spPr>
          <a:xfrm>
            <a:off x="4353533" y="813664"/>
            <a:ext cx="6709419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pl-PL" sz="3000" b="1">
                <a:solidFill>
                  <a:schemeClr val="accent2"/>
                </a:solidFill>
              </a:rPr>
              <a:t>Dyspozycja nadpłaty powinna:</a:t>
            </a:r>
            <a:endParaRPr lang="pl-PL" sz="3000" b="1">
              <a:solidFill>
                <a:schemeClr val="accent2"/>
              </a:solidFill>
              <a:cs typeface="Calibri"/>
            </a:endParaRPr>
          </a:p>
          <a:p>
            <a:pPr marL="541338">
              <a:spcAft>
                <a:spcPts val="1500"/>
              </a:spcAft>
              <a:buClr>
                <a:srgbClr val="B61928"/>
              </a:buClr>
              <a:buSzPct val="110000"/>
            </a:pPr>
            <a:r>
              <a:rPr lang="pl-PL" sz="1800">
                <a:solidFill>
                  <a:schemeClr val="accent2"/>
                </a:solidFill>
                <a:cs typeface="Calibri"/>
              </a:rPr>
              <a:t>Zostać złożona w banku co najmniej 1 miesiąc przed planowaną datą nadpłaty (banki mogą wyznaczyć krótszy termin)</a:t>
            </a:r>
          </a:p>
          <a:p>
            <a:pPr marL="541338">
              <a:spcAft>
                <a:spcPts val="1500"/>
              </a:spcAft>
              <a:buClr>
                <a:srgbClr val="B61928"/>
              </a:buClr>
              <a:buSzPct val="110000"/>
            </a:pPr>
            <a:r>
              <a:rPr lang="pl-PL" sz="1800">
                <a:solidFill>
                  <a:schemeClr val="accent2"/>
                </a:solidFill>
                <a:cs typeface="Calibri"/>
              </a:rPr>
              <a:t>Obejmować kwotę nie mniejszą niż dwukrotność raty</a:t>
            </a:r>
            <a:endParaRPr lang="pl-PL" sz="1800">
              <a:solidFill>
                <a:schemeClr val="accent2"/>
              </a:solidFill>
            </a:endParaRPr>
          </a:p>
          <a:p>
            <a:pPr marL="541338">
              <a:spcAft>
                <a:spcPts val="1500"/>
              </a:spcAft>
              <a:buClr>
                <a:srgbClr val="B61928"/>
              </a:buClr>
              <a:buSzPct val="110000"/>
            </a:pPr>
            <a:r>
              <a:rPr lang="pl-PL" sz="1800">
                <a:solidFill>
                  <a:schemeClr val="accent2"/>
                </a:solidFill>
                <a:cs typeface="Calibri"/>
              </a:rPr>
              <a:t>Wskazywać, czy nadpłata spowoduje: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053CF8C-2A8F-4C92-AAB0-459BF38445E8}"/>
              </a:ext>
            </a:extLst>
          </p:cNvPr>
          <p:cNvSpPr txBox="1"/>
          <p:nvPr/>
        </p:nvSpPr>
        <p:spPr>
          <a:xfrm>
            <a:off x="254758" y="2981959"/>
            <a:ext cx="343745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Wcześniejsza spłata subwencji w części lub całości</a:t>
            </a:r>
          </a:p>
          <a:p>
            <a:pPr algn="ctr"/>
            <a:r>
              <a:rPr lang="pl-PL" sz="2800" b="1">
                <a:solidFill>
                  <a:schemeClr val="bg1"/>
                </a:solidFill>
              </a:rPr>
              <a:t>- wymóg złożenia dyspozycji</a:t>
            </a: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A3D16AC7-9218-4C43-9185-657A2DF6E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2826" y="1448557"/>
            <a:ext cx="1121314" cy="1116816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871152A-4907-44E2-AD23-906522614BD2}"/>
              </a:ext>
            </a:extLst>
          </p:cNvPr>
          <p:cNvSpPr txBox="1"/>
          <p:nvPr/>
        </p:nvSpPr>
        <p:spPr>
          <a:xfrm>
            <a:off x="4928012" y="3069600"/>
            <a:ext cx="502175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68288" lvl="1" indent="-268288">
              <a:spcAft>
                <a:spcPts val="600"/>
              </a:spcAft>
              <a:buClr>
                <a:srgbClr val="E1A79A"/>
              </a:buClr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accent2"/>
                </a:solidFill>
                <a:cs typeface="Calibri"/>
              </a:rPr>
              <a:t>skrócenie okresu spłaty subwencji </a:t>
            </a:r>
          </a:p>
          <a:p>
            <a:pPr marL="268288" lvl="1" indent="-268288">
              <a:spcAft>
                <a:spcPts val="600"/>
              </a:spcAft>
              <a:buClr>
                <a:srgbClr val="E1A79A"/>
              </a:buClr>
              <a:buFont typeface="Arial" panose="020B0604020202020204" pitchFamily="34" charset="0"/>
              <a:buChar char="•"/>
            </a:pPr>
            <a:r>
              <a:rPr lang="pl-PL" sz="1800">
                <a:solidFill>
                  <a:schemeClr val="accent2"/>
                </a:solidFill>
                <a:cs typeface="Calibri"/>
              </a:rPr>
              <a:t>zmniejszenie wysokości pozostałych do spłaty rat</a:t>
            </a:r>
          </a:p>
          <a:p>
            <a:pPr marL="268288" lvl="1" indent="-268288">
              <a:spcAft>
                <a:spcPts val="600"/>
              </a:spcAft>
              <a:buClr>
                <a:srgbClr val="E1A79A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  <a:cs typeface="Calibri"/>
              </a:rPr>
              <a:t>ewentualne inne opcje wskazane przez bank</a:t>
            </a:r>
            <a:endParaRPr lang="pl-PL" sz="1800">
              <a:solidFill>
                <a:schemeClr val="accent2"/>
              </a:solidFill>
              <a:cs typeface="Calibri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19F6C9E-3BC4-4032-AEC0-20E7396CADC1}"/>
              </a:ext>
            </a:extLst>
          </p:cNvPr>
          <p:cNvGrpSpPr>
            <a:grpSpLocks noChangeAspect="1"/>
          </p:cNvGrpSpPr>
          <p:nvPr/>
        </p:nvGrpSpPr>
        <p:grpSpPr>
          <a:xfrm>
            <a:off x="4525171" y="1512539"/>
            <a:ext cx="252000" cy="252000"/>
            <a:chOff x="851429" y="2505504"/>
            <a:chExt cx="324000" cy="324000"/>
          </a:xfrm>
        </p:grpSpPr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EBD5127D-E6A7-4AC1-83CE-AD8D4D92D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B61928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Prostokąt 12">
              <a:extLst>
                <a:ext uri="{FF2B5EF4-FFF2-40B4-BE49-F238E27FC236}">
                  <a16:creationId xmlns:a16="http://schemas.microsoft.com/office/drawing/2014/main" id="{F570DA30-E7C3-49D7-9D3C-06131FA886C8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D7201CD5-EEFF-4A73-ADCC-FBB164ADB0ED}"/>
              </a:ext>
            </a:extLst>
          </p:cNvPr>
          <p:cNvGrpSpPr>
            <a:grpSpLocks noChangeAspect="1"/>
          </p:cNvGrpSpPr>
          <p:nvPr/>
        </p:nvGrpSpPr>
        <p:grpSpPr>
          <a:xfrm>
            <a:off x="4525171" y="2256465"/>
            <a:ext cx="252000" cy="252000"/>
            <a:chOff x="851429" y="2505504"/>
            <a:chExt cx="324000" cy="324000"/>
          </a:xfrm>
        </p:grpSpPr>
        <p:sp>
          <p:nvSpPr>
            <p:cNvPr id="29" name="Owal 28">
              <a:extLst>
                <a:ext uri="{FF2B5EF4-FFF2-40B4-BE49-F238E27FC236}">
                  <a16:creationId xmlns:a16="http://schemas.microsoft.com/office/drawing/2014/main" id="{12E2089D-4E1A-47AC-B4C8-DC16510AA9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E95F6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Prostokąt 12">
              <a:extLst>
                <a:ext uri="{FF2B5EF4-FFF2-40B4-BE49-F238E27FC236}">
                  <a16:creationId xmlns:a16="http://schemas.microsoft.com/office/drawing/2014/main" id="{A82C2FDD-1E88-4340-BCC1-08EEFF10553E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6E3C3457-F606-416F-BAAF-D1FAF473236C}"/>
              </a:ext>
            </a:extLst>
          </p:cNvPr>
          <p:cNvGrpSpPr>
            <a:grpSpLocks noChangeAspect="1"/>
          </p:cNvGrpSpPr>
          <p:nvPr/>
        </p:nvGrpSpPr>
        <p:grpSpPr>
          <a:xfrm>
            <a:off x="4525171" y="2718537"/>
            <a:ext cx="252000" cy="252000"/>
            <a:chOff x="851429" y="2505504"/>
            <a:chExt cx="324000" cy="324000"/>
          </a:xfrm>
        </p:grpSpPr>
        <p:sp>
          <p:nvSpPr>
            <p:cNvPr id="32" name="Owal 31">
              <a:extLst>
                <a:ext uri="{FF2B5EF4-FFF2-40B4-BE49-F238E27FC236}">
                  <a16:creationId xmlns:a16="http://schemas.microsoft.com/office/drawing/2014/main" id="{3D7AECB4-E066-4CAC-AF41-865C20C95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E1A79A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Prostokąt 12">
              <a:extLst>
                <a:ext uri="{FF2B5EF4-FFF2-40B4-BE49-F238E27FC236}">
                  <a16:creationId xmlns:a16="http://schemas.microsoft.com/office/drawing/2014/main" id="{4D58FF05-9747-42EE-88CB-D286B5D297A5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C2080E8E-5EA7-42B3-B882-2B289F334740}"/>
              </a:ext>
            </a:extLst>
          </p:cNvPr>
          <p:cNvSpPr txBox="1"/>
          <p:nvPr/>
        </p:nvSpPr>
        <p:spPr>
          <a:xfrm>
            <a:off x="4854140" y="4853704"/>
            <a:ext cx="2937174" cy="133882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pl-PL" b="1">
                <a:solidFill>
                  <a:srgbClr val="0C74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Przelanie środków z zamiarem wcześniejszej spłaty całości lub części oraz niezłożenie dyspozycji nadpłaty 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394456C-BAC0-4793-84A2-905AEE4BE36A}"/>
              </a:ext>
            </a:extLst>
          </p:cNvPr>
          <p:cNvSpPr txBox="1"/>
          <p:nvPr/>
        </p:nvSpPr>
        <p:spPr>
          <a:xfrm>
            <a:off x="8354084" y="4853704"/>
            <a:ext cx="2937174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b="1">
                <a:solidFill>
                  <a:srgbClr val="0C74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Środki zostaną zaliczone na poczet spłaty kolejnych rat wynikających z harmonogramu spłat zgodnie z terminem ich wymagalności</a:t>
            </a:r>
            <a:endParaRPr lang="pl-PL">
              <a:solidFill>
                <a:srgbClr val="0C74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D0B207A-50E0-420B-B2BE-0EBC9E5C079C}"/>
              </a:ext>
            </a:extLst>
          </p:cNvPr>
          <p:cNvSpPr txBox="1"/>
          <p:nvPr/>
        </p:nvSpPr>
        <p:spPr>
          <a:xfrm>
            <a:off x="7805129" y="5222569"/>
            <a:ext cx="55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>
                <a:solidFill>
                  <a:srgbClr val="0C74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B2ECED32-81B1-42D3-9EF6-AFB796A23828}"/>
              </a:ext>
            </a:extLst>
          </p:cNvPr>
          <p:cNvSpPr/>
          <p:nvPr/>
        </p:nvSpPr>
        <p:spPr>
          <a:xfrm>
            <a:off x="4579894" y="4657798"/>
            <a:ext cx="6910866" cy="1895401"/>
          </a:xfrm>
          <a:prstGeom prst="rect">
            <a:avLst/>
          </a:prstGeom>
          <a:noFill/>
          <a:ln w="19050">
            <a:solidFill>
              <a:srgbClr val="0C7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 sz="2400" b="1">
              <a:solidFill>
                <a:srgbClr val="B61928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69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8A50D9B-F2F0-4252-B90D-CEB56845AFE3}"/>
              </a:ext>
            </a:extLst>
          </p:cNvPr>
          <p:cNvSpPr txBox="1"/>
          <p:nvPr/>
        </p:nvSpPr>
        <p:spPr>
          <a:xfrm>
            <a:off x="914134" y="1826482"/>
            <a:ext cx="943107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pl-PL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Beneficjent, który chce spłacić subwencję wcześniej w całości lub w części, powinien: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7ED7C1D1-1D82-4EC7-8DD5-977A11D5717A}"/>
              </a:ext>
            </a:extLst>
          </p:cNvPr>
          <p:cNvGrpSpPr/>
          <p:nvPr/>
        </p:nvGrpSpPr>
        <p:grpSpPr>
          <a:xfrm>
            <a:off x="2824117" y="4409347"/>
            <a:ext cx="6543767" cy="1485809"/>
            <a:chOff x="1863255" y="4067032"/>
            <a:chExt cx="6543767" cy="1485809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19040782-D5BF-4A7C-9846-0200AB0D3D75}"/>
                </a:ext>
              </a:extLst>
            </p:cNvPr>
            <p:cNvSpPr/>
            <p:nvPr/>
          </p:nvSpPr>
          <p:spPr>
            <a:xfrm>
              <a:off x="2191906" y="4067032"/>
              <a:ext cx="6215116" cy="1485809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E2C28FA3-437C-47E4-AC54-AB82E464695A}"/>
                </a:ext>
              </a:extLst>
            </p:cNvPr>
            <p:cNvGrpSpPr/>
            <p:nvPr/>
          </p:nvGrpSpPr>
          <p:grpSpPr>
            <a:xfrm>
              <a:off x="1863255" y="4332010"/>
              <a:ext cx="657299" cy="955852"/>
              <a:chOff x="1863255" y="4332010"/>
              <a:chExt cx="657299" cy="955852"/>
            </a:xfrm>
          </p:grpSpPr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608AD6F3-268E-454B-801E-16997BAF0867}"/>
                  </a:ext>
                </a:extLst>
              </p:cNvPr>
              <p:cNvSpPr/>
              <p:nvPr/>
            </p:nvSpPr>
            <p:spPr>
              <a:xfrm>
                <a:off x="2076865" y="4332010"/>
                <a:ext cx="229607" cy="955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3" name="Grafika 12">
                <a:extLst>
                  <a:ext uri="{FF2B5EF4-FFF2-40B4-BE49-F238E27FC236}">
                    <a16:creationId xmlns:a16="http://schemas.microsoft.com/office/drawing/2014/main" id="{39B57C6F-1434-4023-9792-832837B83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63255" y="4481287"/>
                <a:ext cx="657299" cy="657299"/>
              </a:xfrm>
              <a:prstGeom prst="rect">
                <a:avLst/>
              </a:prstGeom>
            </p:spPr>
          </p:pic>
        </p:grp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03674C5F-6884-4158-BFAA-4D53CD90288C}"/>
                </a:ext>
              </a:extLst>
            </p:cNvPr>
            <p:cNvSpPr txBox="1"/>
            <p:nvPr/>
          </p:nvSpPr>
          <p:spPr>
            <a:xfrm>
              <a:off x="2434491" y="4574986"/>
              <a:ext cx="593738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l-PL" sz="2400" b="1">
                  <a:solidFill>
                    <a:srgbClr val="B61928"/>
                  </a:solidFill>
                  <a:latin typeface="Calibri"/>
                  <a:cs typeface="Calibri"/>
                </a:rPr>
                <a:t>Brak dyspozycji = Brak wcześniejszej spłaty</a:t>
              </a:r>
            </a:p>
          </p:txBody>
        </p:sp>
      </p:grpSp>
      <p:sp>
        <p:nvSpPr>
          <p:cNvPr id="14" name="Owal 13">
            <a:extLst>
              <a:ext uri="{FF2B5EF4-FFF2-40B4-BE49-F238E27FC236}">
                <a16:creationId xmlns:a16="http://schemas.microsoft.com/office/drawing/2014/main" id="{B2B24051-8755-4201-BDE1-476CC17870B1}"/>
              </a:ext>
            </a:extLst>
          </p:cNvPr>
          <p:cNvSpPr>
            <a:spLocks noChangeAspect="1"/>
          </p:cNvSpPr>
          <p:nvPr/>
        </p:nvSpPr>
        <p:spPr>
          <a:xfrm>
            <a:off x="1277953" y="2843764"/>
            <a:ext cx="360000" cy="360000"/>
          </a:xfrm>
          <a:prstGeom prst="ellipse">
            <a:avLst/>
          </a:prstGeom>
          <a:solidFill>
            <a:srgbClr val="B61928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B3105DF5-8ABB-4040-B57E-48DDCB024098}"/>
              </a:ext>
            </a:extLst>
          </p:cNvPr>
          <p:cNvSpPr>
            <a:spLocks noChangeAspect="1"/>
          </p:cNvSpPr>
          <p:nvPr/>
        </p:nvSpPr>
        <p:spPr>
          <a:xfrm>
            <a:off x="1277953" y="3429000"/>
            <a:ext cx="360000" cy="360000"/>
          </a:xfrm>
          <a:prstGeom prst="ellipse">
            <a:avLst/>
          </a:prstGeom>
          <a:solidFill>
            <a:srgbClr val="C34B4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5391716-52F6-46D0-847A-B73071E061B4}"/>
              </a:ext>
            </a:extLst>
          </p:cNvPr>
          <p:cNvSpPr txBox="1"/>
          <p:nvPr/>
        </p:nvSpPr>
        <p:spPr>
          <a:xfrm>
            <a:off x="1785963" y="2781903"/>
            <a:ext cx="9431079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800"/>
              </a:spcAft>
              <a:buClr>
                <a:srgbClr val="B61928"/>
              </a:buClr>
            </a:pPr>
            <a:r>
              <a:rPr lang="pl-PL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Złożyć dyspozycję nadpłaty w banku z odpowiednim wyprzedzeniem!</a:t>
            </a:r>
          </a:p>
          <a:p>
            <a:pPr>
              <a:spcAft>
                <a:spcPts val="1800"/>
              </a:spcAft>
              <a:buClr>
                <a:srgbClr val="B61928"/>
              </a:buClr>
            </a:pPr>
            <a:r>
              <a:rPr lang="pl-PL" sz="24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Przelać środki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2810BF7-8D3F-4879-96A0-8BC58D0C54D1}"/>
              </a:ext>
            </a:extLst>
          </p:cNvPr>
          <p:cNvSpPr txBox="1"/>
          <p:nvPr/>
        </p:nvSpPr>
        <p:spPr>
          <a:xfrm>
            <a:off x="432000" y="324141"/>
            <a:ext cx="149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WAŻNE! </a:t>
            </a:r>
          </a:p>
        </p:txBody>
      </p:sp>
    </p:spTree>
    <p:extLst>
      <p:ext uri="{BB962C8B-B14F-4D97-AF65-F5344CB8AC3E}">
        <p14:creationId xmlns:p14="http://schemas.microsoft.com/office/powerpoint/2010/main" val="4214290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klawiatura, komputer, osoba, wewnątrz&#10;&#10;Opis wygenerowany automatycznie">
            <a:extLst>
              <a:ext uri="{FF2B5EF4-FFF2-40B4-BE49-F238E27FC236}">
                <a16:creationId xmlns:a16="http://schemas.microsoft.com/office/drawing/2014/main" id="{93AA41EA-7804-4717-B022-969B7B7A4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3" r="9605"/>
          <a:stretch/>
        </p:blipFill>
        <p:spPr>
          <a:xfrm>
            <a:off x="1" y="0"/>
            <a:ext cx="3946966" cy="68580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1ED1211-EA06-45CB-AEAA-C3E507F29847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956185C-8652-4F17-ACC1-0A6A598A50F5}"/>
              </a:ext>
            </a:extLst>
          </p:cNvPr>
          <p:cNvSpPr txBox="1"/>
          <p:nvPr/>
        </p:nvSpPr>
        <p:spPr>
          <a:xfrm>
            <a:off x="941794" y="3683873"/>
            <a:ext cx="2063385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Opóźnienie 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w spłacie rat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E35DCC1-F7CE-4381-98CE-091FB7720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2826" y="2395928"/>
            <a:ext cx="1121314" cy="111681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5EB8183-DC9B-4C2C-A46C-02FA9ABB619F}"/>
              </a:ext>
            </a:extLst>
          </p:cNvPr>
          <p:cNvSpPr txBox="1"/>
          <p:nvPr/>
        </p:nvSpPr>
        <p:spPr>
          <a:xfrm>
            <a:off x="5296074" y="3816676"/>
            <a:ext cx="5977528" cy="22621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800"/>
              </a:spcAft>
              <a:buClr>
                <a:schemeClr val="accent1"/>
              </a:buClr>
            </a:pPr>
            <a:r>
              <a:rPr lang="pl-PL" i="0">
                <a:solidFill>
                  <a:schemeClr val="accent2"/>
                </a:solidFill>
                <a:effectLst/>
              </a:rPr>
              <a:t>Opóźnienie w spłacie odpowiadające kwocie równowartości </a:t>
            </a:r>
            <a:r>
              <a:rPr lang="pl-PL" b="1" i="0">
                <a:solidFill>
                  <a:schemeClr val="accent2"/>
                </a:solidFill>
                <a:effectLst/>
              </a:rPr>
              <a:t>co najmniej dwóch rat </a:t>
            </a:r>
            <a:r>
              <a:rPr lang="pl-PL" i="0">
                <a:solidFill>
                  <a:schemeClr val="accent2"/>
                </a:solidFill>
                <a:effectLst/>
              </a:rPr>
              <a:t>może być podstawą natychmiastowego wypowiedzenia umowy przez PFR.</a:t>
            </a:r>
          </a:p>
          <a:p>
            <a:pPr>
              <a:spcAft>
                <a:spcPts val="1800"/>
              </a:spcAft>
              <a:buClr>
                <a:schemeClr val="accent1"/>
              </a:buClr>
            </a:pPr>
            <a:r>
              <a:rPr lang="pl-PL" i="0">
                <a:solidFill>
                  <a:schemeClr val="accent2"/>
                </a:solidFill>
                <a:effectLst/>
              </a:rPr>
              <a:t>W przypadku wypowiedzenia umowy</a:t>
            </a:r>
            <a:r>
              <a:rPr lang="pl-PL">
                <a:solidFill>
                  <a:schemeClr val="accent2"/>
                </a:solidFill>
              </a:rPr>
              <a:t>,</a:t>
            </a:r>
            <a:r>
              <a:rPr lang="pl-PL" i="0">
                <a:solidFill>
                  <a:schemeClr val="accent2"/>
                </a:solidFill>
                <a:effectLst/>
              </a:rPr>
              <a:t> </a:t>
            </a:r>
            <a:r>
              <a:rPr lang="pl-PL">
                <a:solidFill>
                  <a:schemeClr val="accent2"/>
                </a:solidFill>
              </a:rPr>
              <a:t>p</a:t>
            </a:r>
            <a:r>
              <a:rPr lang="pl-PL" i="0">
                <a:solidFill>
                  <a:schemeClr val="accent2"/>
                </a:solidFill>
                <a:effectLst/>
              </a:rPr>
              <a:t>rzedsiębiorca zobowiązany będzie zwrócić pozostałą do spłaty kwotę subwencji finansowej w terminie 14 dni roboczych od dnia wypowiedzenia umowy.</a:t>
            </a:r>
            <a:endParaRPr lang="pl-PL">
              <a:solidFill>
                <a:schemeClr val="accent2"/>
              </a:solidFill>
              <a:cs typeface="Calibri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0272F626-4EBC-4D7E-A777-F723CFE698FC}"/>
              </a:ext>
            </a:extLst>
          </p:cNvPr>
          <p:cNvGrpSpPr/>
          <p:nvPr/>
        </p:nvGrpSpPr>
        <p:grpSpPr>
          <a:xfrm>
            <a:off x="4867205" y="3833887"/>
            <a:ext cx="324000" cy="324000"/>
            <a:chOff x="851429" y="2505504"/>
            <a:chExt cx="324000" cy="324000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B1FEA6F4-B4B2-4B44-89D1-8ACC6F2D3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B61928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Prostokąt 12">
              <a:extLst>
                <a:ext uri="{FF2B5EF4-FFF2-40B4-BE49-F238E27FC236}">
                  <a16:creationId xmlns:a16="http://schemas.microsoft.com/office/drawing/2014/main" id="{3218702C-AFDF-45E4-958D-D6B660580F2B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8D9D6185-4FB1-4B71-BD09-502736840154}"/>
              </a:ext>
            </a:extLst>
          </p:cNvPr>
          <p:cNvGrpSpPr/>
          <p:nvPr/>
        </p:nvGrpSpPr>
        <p:grpSpPr>
          <a:xfrm>
            <a:off x="4867205" y="4883835"/>
            <a:ext cx="324000" cy="324000"/>
            <a:chOff x="851429" y="2505504"/>
            <a:chExt cx="324000" cy="324000"/>
          </a:xfrm>
        </p:grpSpPr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8292260B-1789-4634-B607-A3A1A4962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E95F6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Prostokąt 12">
              <a:extLst>
                <a:ext uri="{FF2B5EF4-FFF2-40B4-BE49-F238E27FC236}">
                  <a16:creationId xmlns:a16="http://schemas.microsoft.com/office/drawing/2014/main" id="{0DE3F33F-FAEC-47A8-BEEA-1E96B7B2883D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2C9AC814-AAAD-4F89-A414-CC14402B6FB9}"/>
              </a:ext>
            </a:extLst>
          </p:cNvPr>
          <p:cNvGrpSpPr/>
          <p:nvPr/>
        </p:nvGrpSpPr>
        <p:grpSpPr>
          <a:xfrm>
            <a:off x="4729835" y="1669248"/>
            <a:ext cx="6543767" cy="1485809"/>
            <a:chOff x="1863255" y="4067032"/>
            <a:chExt cx="6543767" cy="1485809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2B89E945-4D8A-4BAF-BA3C-0DD7C832CA49}"/>
                </a:ext>
              </a:extLst>
            </p:cNvPr>
            <p:cNvSpPr/>
            <p:nvPr/>
          </p:nvSpPr>
          <p:spPr>
            <a:xfrm>
              <a:off x="2191906" y="4067032"/>
              <a:ext cx="6215116" cy="1485809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58806600-FE40-4C51-AA14-A3045F97646E}"/>
                </a:ext>
              </a:extLst>
            </p:cNvPr>
            <p:cNvGrpSpPr/>
            <p:nvPr/>
          </p:nvGrpSpPr>
          <p:grpSpPr>
            <a:xfrm>
              <a:off x="1863255" y="4332010"/>
              <a:ext cx="657299" cy="955852"/>
              <a:chOff x="1863255" y="4332010"/>
              <a:chExt cx="657299" cy="955852"/>
            </a:xfrm>
          </p:grpSpPr>
          <p:sp>
            <p:nvSpPr>
              <p:cNvPr id="25" name="Prostokąt 24">
                <a:extLst>
                  <a:ext uri="{FF2B5EF4-FFF2-40B4-BE49-F238E27FC236}">
                    <a16:creationId xmlns:a16="http://schemas.microsoft.com/office/drawing/2014/main" id="{E80C615D-AF7B-42B6-AE58-02DB97A02B87}"/>
                  </a:ext>
                </a:extLst>
              </p:cNvPr>
              <p:cNvSpPr/>
              <p:nvPr/>
            </p:nvSpPr>
            <p:spPr>
              <a:xfrm>
                <a:off x="2076865" y="4332010"/>
                <a:ext cx="229607" cy="955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26" name="Grafika 25">
                <a:extLst>
                  <a:ext uri="{FF2B5EF4-FFF2-40B4-BE49-F238E27FC236}">
                    <a16:creationId xmlns:a16="http://schemas.microsoft.com/office/drawing/2014/main" id="{85C6A9C9-AEDE-43EA-85B1-DFE1D4B34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63255" y="4481287"/>
                <a:ext cx="657299" cy="657299"/>
              </a:xfrm>
              <a:prstGeom prst="rect">
                <a:avLst/>
              </a:prstGeom>
            </p:spPr>
          </p:pic>
        </p:grp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7E5CD6FC-1B9D-49F6-B8A7-435092E004AF}"/>
                </a:ext>
              </a:extLst>
            </p:cNvPr>
            <p:cNvSpPr txBox="1"/>
            <p:nvPr/>
          </p:nvSpPr>
          <p:spPr>
            <a:xfrm>
              <a:off x="2957017" y="4332010"/>
              <a:ext cx="486675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 przypadku opóźnienia w spłacie rat subwencji naliczane będą odsetki ustawowe za opóźnienie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760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2E102F8-7829-4A40-975F-715945C90E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B61928"/>
              </a:gs>
              <a:gs pos="57000">
                <a:srgbClr val="B61928">
                  <a:alpha val="80000"/>
                </a:srgbClr>
              </a:gs>
              <a:gs pos="0">
                <a:srgbClr val="B61928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12E7B4B-6139-405C-A97F-8AB79EFC740F}"/>
              </a:ext>
            </a:extLst>
          </p:cNvPr>
          <p:cNvSpPr txBox="1"/>
          <p:nvPr/>
        </p:nvSpPr>
        <p:spPr>
          <a:xfrm>
            <a:off x="7109240" y="2372906"/>
            <a:ext cx="5593631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4800" b="1">
                <a:solidFill>
                  <a:schemeClr val="bg1"/>
                </a:solidFill>
                <a:latin typeface="Calibri"/>
                <a:cs typeface="Calibri"/>
              </a:rPr>
              <a:t>ROZLICZENIA </a:t>
            </a:r>
            <a:endParaRPr lang="pl-PL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4800" b="1">
                <a:solidFill>
                  <a:schemeClr val="bg1"/>
                </a:solidFill>
                <a:latin typeface="Calibri"/>
                <a:cs typeface="Calibri"/>
              </a:rPr>
              <a:t>I UMORZENIA</a:t>
            </a:r>
            <a:endParaRPr lang="pl-PL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3600">
                <a:solidFill>
                  <a:schemeClr val="bg1"/>
                </a:solidFill>
                <a:latin typeface="Calibri"/>
                <a:cs typeface="Calibri"/>
              </a:rPr>
              <a:t>-  umorzenie 100%</a:t>
            </a:r>
            <a:endParaRPr lang="pl-PL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AE5252C-6545-419D-BEA3-76BE7FAB60FF}"/>
              </a:ext>
            </a:extLst>
          </p:cNvPr>
          <p:cNvSpPr txBox="1"/>
          <p:nvPr/>
        </p:nvSpPr>
        <p:spPr>
          <a:xfrm>
            <a:off x="1887761" y="5636245"/>
            <a:ext cx="247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MŚP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1C84B5F2-AD6D-4AA8-A232-4565FD1EB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251" y="1612934"/>
            <a:ext cx="3646759" cy="36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06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7EBD68DE-C300-4C8A-8321-D91942845749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81287CC-3E8B-48A0-A7E0-A75F93E7774E}"/>
              </a:ext>
            </a:extLst>
          </p:cNvPr>
          <p:cNvSpPr txBox="1"/>
          <p:nvPr/>
        </p:nvSpPr>
        <p:spPr>
          <a:xfrm>
            <a:off x="4566447" y="1231919"/>
            <a:ext cx="6562652" cy="47859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chemeClr val="accent2"/>
                </a:solidFill>
                <a:latin typeface="Calibri"/>
                <a:cs typeface="Calibri"/>
              </a:rPr>
              <a:t>Nieprzerwane prowadzenie działalności gospodarczej </a:t>
            </a:r>
            <a:r>
              <a:rPr lang="pl-PL" sz="2000">
                <a:solidFill>
                  <a:schemeClr val="accent2"/>
                </a:solidFill>
                <a:latin typeface="Calibri"/>
                <a:ea typeface="+mn-lt"/>
                <a:cs typeface="Calibri"/>
              </a:rPr>
              <a:t>w każdym czasie od daty przyznania subwencji do daty wydania decyzji przez PFR.</a:t>
            </a:r>
          </a:p>
          <a:p>
            <a:pPr marL="285750" indent="-285750">
              <a:spcAft>
                <a:spcPts val="18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Nieposiadanie statusu przedsiębiorstwa znajdującego się </a:t>
            </a:r>
            <a:r>
              <a:rPr lang="pl-PL" sz="2000" b="1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 trudnej sytuacji</a:t>
            </a:r>
            <a:r>
              <a:rPr lang="pl-PL" sz="2000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w rozumieniu art. 2 pkt 18 </a:t>
            </a:r>
            <a:r>
              <a:rPr lang="pl-PL" sz="2000">
                <a:solidFill>
                  <a:srgbClr val="B61928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Rozporządzenia Pomocowego</a:t>
            </a:r>
            <a:r>
              <a:rPr lang="pl-PL" sz="2000">
                <a:solidFill>
                  <a:srgbClr val="B61928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pl-PL" sz="2000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 dzień 31 grudnia 2019. </a:t>
            </a:r>
            <a:endParaRPr lang="pl-PL" sz="20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spcAft>
                <a:spcPts val="18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chemeClr val="accent2"/>
                </a:solidFill>
                <a:latin typeface="Calibri"/>
                <a:ea typeface="+mn-lt"/>
                <a:cs typeface="Calibri"/>
              </a:rPr>
              <a:t>Działalność faktycznie wykonywana oraz ujawniona w CEIDG albo rejestrze przedsiębiorców KRS wg stanu na dzień </a:t>
            </a:r>
            <a:r>
              <a:rPr lang="pl-PL" sz="2000" b="1">
                <a:solidFill>
                  <a:schemeClr val="accent2"/>
                </a:solidFill>
                <a:latin typeface="Calibri"/>
                <a:ea typeface="+mn-lt"/>
                <a:cs typeface="Calibri"/>
              </a:rPr>
              <a:t>31 grudnia 2019</a:t>
            </a:r>
            <a:r>
              <a:rPr lang="pl-PL" sz="2000">
                <a:solidFill>
                  <a:schemeClr val="accent2"/>
                </a:solidFill>
                <a:latin typeface="Calibri"/>
                <a:ea typeface="+mn-lt"/>
                <a:cs typeface="Calibri"/>
              </a:rPr>
              <a:t> obejmuje co najmniej jeden ze wskazanych rodzajów działalności, sklasyfikowanych zgodnie z 54 kodami PKD.</a:t>
            </a:r>
          </a:p>
          <a:p>
            <a:pPr marL="342900" lvl="1" indent="-342900">
              <a:spcAft>
                <a:spcPts val="18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chemeClr val="accent2"/>
                </a:solidFill>
                <a:latin typeface="Calibri"/>
                <a:ea typeface="+mn-lt"/>
                <a:cs typeface="Calibri"/>
              </a:rPr>
              <a:t>Odnotowanie spadku przychodów ze sprzedaży o min. 30% w okresie wskazanym w Regulaminie.</a:t>
            </a:r>
            <a:endParaRPr lang="pl-PL" sz="200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7064869-87AC-4356-899C-ACDE2600C2CD}"/>
              </a:ext>
            </a:extLst>
          </p:cNvPr>
          <p:cNvSpPr txBox="1"/>
          <p:nvPr/>
        </p:nvSpPr>
        <p:spPr>
          <a:xfrm>
            <a:off x="223695" y="3519026"/>
            <a:ext cx="34995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>
                <a:solidFill>
                  <a:schemeClr val="accent1"/>
                </a:solidFill>
              </a:rPr>
              <a:t>Warunki umorzenia </a:t>
            </a:r>
          </a:p>
          <a:p>
            <a:pPr algn="ctr"/>
            <a:r>
              <a:rPr lang="pl-PL" sz="2800" b="1">
                <a:solidFill>
                  <a:schemeClr val="accent1"/>
                </a:solidFill>
              </a:rPr>
              <a:t>100% subwencji </a:t>
            </a:r>
          </a:p>
          <a:p>
            <a:pPr algn="ctr"/>
            <a:r>
              <a:rPr lang="pl-PL" sz="2800" b="1">
                <a:solidFill>
                  <a:schemeClr val="accent1"/>
                </a:solidFill>
              </a:rPr>
              <a:t>dla MŚP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0982B2E6-A86C-44E3-B3E2-1C204E9E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flipH="1">
            <a:off x="1448911" y="1979458"/>
            <a:ext cx="1049144" cy="10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45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0965912-386E-4C65-A63F-6898232351B3}"/>
              </a:ext>
            </a:extLst>
          </p:cNvPr>
          <p:cNvSpPr txBox="1"/>
          <p:nvPr/>
        </p:nvSpPr>
        <p:spPr>
          <a:xfrm>
            <a:off x="992318" y="1128676"/>
            <a:ext cx="9330407" cy="1855156"/>
          </a:xfrm>
          <a:prstGeom prst="rect">
            <a:avLst/>
          </a:prstGeom>
          <a:solidFill>
            <a:srgbClr val="B61928"/>
          </a:solidFill>
        </p:spPr>
        <p:txBody>
          <a:bodyPr wrap="square" lIns="72000" tIns="180000" rIns="72000" bIns="180000" rtlCol="0" anchor="t">
            <a:noAutofit/>
          </a:bodyPr>
          <a:lstStyle/>
          <a:p>
            <a:pPr algn="ctr"/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C12420-3DDC-4942-91F0-1C72C1599444}"/>
              </a:ext>
            </a:extLst>
          </p:cNvPr>
          <p:cNvSpPr txBox="1"/>
          <p:nvPr/>
        </p:nvSpPr>
        <p:spPr>
          <a:xfrm>
            <a:off x="1869275" y="1265098"/>
            <a:ext cx="8101577" cy="1582311"/>
          </a:xfrm>
          <a:prstGeom prst="rect">
            <a:avLst/>
          </a:prstGeom>
          <a:noFill/>
        </p:spPr>
        <p:txBody>
          <a:bodyPr wrap="square" lIns="72000" tIns="180000" rIns="72000" bIns="18000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pl-PL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pl-PL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umorzenia możliwe jest także dla Beneficjentów, którzy nie skorzystali z Tarczy Finansowej PFR 2.0 pod warunkiem spełnienia wymogów do 100% umorzenia.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1B7FE2D-8712-4140-AC83-94B050DEECBB}"/>
              </a:ext>
            </a:extLst>
          </p:cNvPr>
          <p:cNvSpPr txBox="1"/>
          <p:nvPr/>
        </p:nvSpPr>
        <p:spPr>
          <a:xfrm>
            <a:off x="992318" y="1645603"/>
            <a:ext cx="3516521" cy="2676456"/>
          </a:xfrm>
          <a:prstGeom prst="rect">
            <a:avLst/>
          </a:prstGeom>
          <a:noFill/>
        </p:spPr>
        <p:txBody>
          <a:bodyPr wrap="none" lIns="72000" tIns="180000" rIns="72000" bIns="18000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pl-PL" sz="16700" b="1" spc="-300">
                <a:ln w="12700">
                  <a:solidFill>
                    <a:schemeClr val="bg1">
                      <a:alpha val="30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sz="16700" b="1" spc="600">
                <a:ln w="12700">
                  <a:solidFill>
                    <a:schemeClr val="bg1">
                      <a:alpha val="30000"/>
                    </a:schemeClr>
                  </a:solidFill>
                </a:ln>
                <a:noFill/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endParaRPr lang="pl-PL" sz="16700" spc="600">
              <a:ln w="12700">
                <a:solidFill>
                  <a:schemeClr val="bg1">
                    <a:alpha val="30000"/>
                  </a:schemeClr>
                </a:solidFill>
              </a:ln>
              <a:noFill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A77B933-3E89-48B9-BBE3-697C9804BF65}"/>
              </a:ext>
            </a:extLst>
          </p:cNvPr>
          <p:cNvSpPr txBox="1"/>
          <p:nvPr/>
        </p:nvSpPr>
        <p:spPr>
          <a:xfrm>
            <a:off x="1307573" y="3429000"/>
            <a:ext cx="9361715" cy="15799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pl-PL" sz="2000" b="1">
                <a:solidFill>
                  <a:srgbClr val="54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Beneficjent w Oświadczeniu o Rozliczeniu subwencji powinien m.in.:</a:t>
            </a:r>
          </a:p>
          <a:p>
            <a:pPr marL="360045" indent="-276225">
              <a:spcAft>
                <a:spcPts val="10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45454"/>
                </a:solidFill>
                <a:latin typeface="Calibri"/>
                <a:cs typeface="Calibri"/>
              </a:rPr>
              <a:t>Wskazać kod PKD uprawniający do umorzenia 100% subwencji (faktyczne prowadzenie działalności w kodzie PKD ujawnionym w CEIDG/KRS na 31.12.2019)</a:t>
            </a:r>
          </a:p>
          <a:p>
            <a:pPr marL="360045" indent="-276225">
              <a:spcAft>
                <a:spcPts val="10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54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Podać wartość spadku przychodów ze sprzedaży</a:t>
            </a:r>
          </a:p>
        </p:txBody>
      </p:sp>
    </p:spTree>
    <p:extLst>
      <p:ext uri="{BB962C8B-B14F-4D97-AF65-F5344CB8AC3E}">
        <p14:creationId xmlns:p14="http://schemas.microsoft.com/office/powerpoint/2010/main" val="3399779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most, zewnętrzne, budynek&#10;&#10;Opis wygenerowany automatycznie">
            <a:extLst>
              <a:ext uri="{FF2B5EF4-FFF2-40B4-BE49-F238E27FC236}">
                <a16:creationId xmlns:a16="http://schemas.microsoft.com/office/drawing/2014/main" id="{E74E5C51-A19B-413A-8440-5C42139A5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6" r="39458"/>
          <a:stretch/>
        </p:blipFill>
        <p:spPr>
          <a:xfrm>
            <a:off x="0" y="0"/>
            <a:ext cx="3931920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2FD85B1-67C7-4C9C-B13B-342325F559E5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65000">
                <a:schemeClr val="tx1">
                  <a:lumMod val="65000"/>
                  <a:lumOff val="35000"/>
                  <a:alpha val="85000"/>
                </a:schemeClr>
              </a:gs>
              <a:gs pos="4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04F4925-FE4C-4D22-AA10-B0762AD42B84}"/>
              </a:ext>
            </a:extLst>
          </p:cNvPr>
          <p:cNvSpPr txBox="1"/>
          <p:nvPr/>
        </p:nvSpPr>
        <p:spPr>
          <a:xfrm>
            <a:off x="956938" y="1967696"/>
            <a:ext cx="1998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MŚP</a:t>
            </a:r>
          </a:p>
          <a:p>
            <a:pPr algn="ctr"/>
            <a:r>
              <a:rPr lang="pl-PL" sz="2800">
                <a:solidFill>
                  <a:schemeClr val="bg1"/>
                </a:solidFill>
              </a:rPr>
              <a:t>54 kody PKD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09AB64D-0BFE-4A4A-8633-34D851A1A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2596" y="817786"/>
            <a:ext cx="1049144" cy="104914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967167A-9A19-445E-B9B5-0427B2DCC453}"/>
              </a:ext>
            </a:extLst>
          </p:cNvPr>
          <p:cNvSpPr txBox="1"/>
          <p:nvPr/>
        </p:nvSpPr>
        <p:spPr>
          <a:xfrm>
            <a:off x="193256" y="5570559"/>
            <a:ext cx="3306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1" algn="ctr"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Kod PKD Spółek Cywilnych weryfikowany jest na podstawie REGON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C126296-C0B4-4D7D-BD01-6E1F1892B953}"/>
              </a:ext>
            </a:extLst>
          </p:cNvPr>
          <p:cNvSpPr txBox="1"/>
          <p:nvPr/>
        </p:nvSpPr>
        <p:spPr>
          <a:xfrm>
            <a:off x="3912243" y="489681"/>
            <a:ext cx="7498512" cy="60042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17.29.Z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Produkcja pozostałych wyrobów z papieru i tektury;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18.12.Z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Pozostałe drukowanie;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18.13.Z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usługowa związana z przygotowywaniem do druku;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18.14.Z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Introligatorstwo i podobne usługi;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46.42.Z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Sprzedaż hurtowa odzieży i obuwia;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47.71.Z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Sprzedaż detaliczna odzieży prowadzona w wyspecjalizowanych sklepach; 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47.72.Z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Sprzedaż detaliczna obuwia i wyrobów skórzanych prowadzona w wyspecjalizowanych sklepach;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47.76.Z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Sprzedaż detaliczna kwiatów, roślin, nasion, nawozów, żywych zwierząt domowych, karmy dla zwierząt domowych prowadzona w wyspecjalizowanych sklepach;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47.81.Z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Sprzedaż detaliczna żywności, napojów i wyrobów tytoniowych prowadzona na straganach i targowiskach; 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47.82.Z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Sprzedaż detaliczna wyrobów tekstylnych, odzieży i obuwia prowadzona na straganach i targowiskach; 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47.89.Z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Sprzedaż detaliczna pozostałych wyrobów prowadzona na straganach i targowiskach;</a:t>
            </a:r>
            <a:r>
              <a:rPr lang="pl-PL" sz="1600">
                <a:ea typeface="+mn-lt"/>
                <a:cs typeface="+mn-lt"/>
              </a:rPr>
              <a:t> </a:t>
            </a: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49.39.Z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Pozostały transport lądowy pasażerski, gdzie indziej niesklasyfikowany;</a:t>
            </a:r>
            <a:endParaRPr lang="pl-PL" sz="16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7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9E3F3FEB-4E3B-4B9C-B7B3-36EC4B65FBDB}"/>
              </a:ext>
            </a:extLst>
          </p:cNvPr>
          <p:cNvSpPr txBox="1"/>
          <p:nvPr/>
        </p:nvSpPr>
        <p:spPr>
          <a:xfrm>
            <a:off x="3912243" y="441372"/>
            <a:ext cx="7038180" cy="59375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55.10.Z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Hotele i podobne obiekty zakwaterowania;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55.20.Z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Obiekty noclegowe turystyczne i miejsca krótkotrwałego zakwaterowania;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56.10.A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Restauracje i inne stałe placówki gastronomiczne;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56.10.B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Ruchome placówki gastronomiczne;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56.21.Z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Przygotowywanie i dostarczanie żywności dla odbiorców zewnętrznych (</a:t>
            </a:r>
            <a:r>
              <a:rPr lang="pl-PL" sz="1600" err="1">
                <a:solidFill>
                  <a:schemeClr val="accent2"/>
                </a:solidFill>
                <a:ea typeface="+mn-lt"/>
                <a:cs typeface="+mn-lt"/>
              </a:rPr>
              <a:t>katering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);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56.29.Z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Pozostała usługowa działalność gastronomiczna;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endParaRPr lang="pl-PL" sz="1600">
              <a:solidFill>
                <a:schemeClr val="accent2"/>
              </a:solidFill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56.30.Z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Przygotowywanie i podawanie napojów;</a:t>
            </a:r>
            <a:endParaRPr lang="pl-PL" sz="1600">
              <a:solidFill>
                <a:schemeClr val="accent2"/>
              </a:solidFill>
              <a:ea typeface="+mn-lt"/>
              <a:cs typeface="+mn-lt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59.11</a:t>
            </a: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.Z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Działalność związana 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produkcją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filmów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, nagrań wideo i programów telewizyjnych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;</a:t>
            </a:r>
            <a:endParaRPr lang="pl-PL" sz="1600">
              <a:solidFill>
                <a:schemeClr val="accent2"/>
              </a:solidFill>
              <a:ea typeface="+mn-lt"/>
              <a:cs typeface="+mn-lt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59.12</a:t>
            </a: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.Z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Działalność </a:t>
            </a:r>
            <a:r>
              <a:rPr lang="pl-PL" sz="1600" err="1">
                <a:solidFill>
                  <a:schemeClr val="accent2"/>
                </a:solidFill>
                <a:ea typeface="+mn-lt"/>
                <a:cs typeface="+mn-lt"/>
              </a:rPr>
              <a:t>postprodukcyjna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 związana z filmami, nagraniami wideo i programami telewizyjnymi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;</a:t>
            </a:r>
            <a:endParaRPr lang="pl-PL" sz="1600">
              <a:solidFill>
                <a:schemeClr val="accent2"/>
              </a:solidFill>
              <a:ea typeface="+mn-lt"/>
              <a:cs typeface="+mn-lt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59.13</a:t>
            </a:r>
            <a:r>
              <a:rPr lang="pl-PL" sz="1600" b="1">
                <a:solidFill>
                  <a:schemeClr val="accent1"/>
                </a:solidFill>
                <a:effectLst/>
                <a:ea typeface="+mn-lt"/>
                <a:cs typeface="+mn-lt"/>
              </a:rPr>
              <a:t>.Z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Działalność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związana z dystrybucją filmów, nagrań wideo 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i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programów telewizyjnych</a:t>
            </a:r>
            <a:r>
              <a:rPr lang="pl-PL" sz="1600">
                <a:solidFill>
                  <a:schemeClr val="accent2"/>
                </a:solidFill>
                <a:effectLst/>
                <a:ea typeface="+mn-lt"/>
                <a:cs typeface="+mn-lt"/>
              </a:rPr>
              <a:t>;</a:t>
            </a: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59.14.Z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związana z projekcją filmów;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59.20.Z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w zakresie nagrań dźwiękowych i muzycznych;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73.11.Z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agencji reklamowych;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74.20.Z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fotograficzna;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</p:txBody>
      </p:sp>
      <p:pic>
        <p:nvPicPr>
          <p:cNvPr id="7" name="Obraz 6" descr="Obraz zawierający niebo, most, zewnętrzne, budynek&#10;&#10;Opis wygenerowany automatycznie">
            <a:extLst>
              <a:ext uri="{FF2B5EF4-FFF2-40B4-BE49-F238E27FC236}">
                <a16:creationId xmlns:a16="http://schemas.microsoft.com/office/drawing/2014/main" id="{328A93CB-71DD-4634-9837-FB1F2ED6B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6" r="39458"/>
          <a:stretch/>
        </p:blipFill>
        <p:spPr>
          <a:xfrm>
            <a:off x="0" y="0"/>
            <a:ext cx="3931920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F02A258-8E75-4BD9-B6EA-373429FD45A5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65000">
                <a:schemeClr val="tx1">
                  <a:lumMod val="65000"/>
                  <a:lumOff val="35000"/>
                  <a:alpha val="85000"/>
                </a:schemeClr>
              </a:gs>
              <a:gs pos="4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E19BBEC-28E2-41EF-808C-FE466E14F8BA}"/>
              </a:ext>
            </a:extLst>
          </p:cNvPr>
          <p:cNvSpPr txBox="1"/>
          <p:nvPr/>
        </p:nvSpPr>
        <p:spPr>
          <a:xfrm>
            <a:off x="956938" y="1967696"/>
            <a:ext cx="1998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MŚP</a:t>
            </a:r>
          </a:p>
          <a:p>
            <a:pPr algn="ctr"/>
            <a:r>
              <a:rPr lang="pl-PL" sz="2800">
                <a:solidFill>
                  <a:schemeClr val="bg1"/>
                </a:solidFill>
              </a:rPr>
              <a:t>54 kody PKD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8E20718A-E0B4-40E2-A9D9-C2B699393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2596" y="817786"/>
            <a:ext cx="1049144" cy="104914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C6FFB85-E182-466A-AA29-185C4BAFB531}"/>
              </a:ext>
            </a:extLst>
          </p:cNvPr>
          <p:cNvSpPr txBox="1"/>
          <p:nvPr/>
        </p:nvSpPr>
        <p:spPr>
          <a:xfrm>
            <a:off x="193256" y="5570559"/>
            <a:ext cx="3306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1" algn="ctr"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Kod PKD Spółek Cywilnych weryfikowany jest na podstawie REGON</a:t>
            </a:r>
          </a:p>
        </p:txBody>
      </p:sp>
    </p:spTree>
    <p:extLst>
      <p:ext uri="{BB962C8B-B14F-4D97-AF65-F5344CB8AC3E}">
        <p14:creationId xmlns:p14="http://schemas.microsoft.com/office/powerpoint/2010/main" val="70661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a 5">
            <a:extLst>
              <a:ext uri="{FF2B5EF4-FFF2-40B4-BE49-F238E27FC236}">
                <a16:creationId xmlns:a16="http://schemas.microsoft.com/office/drawing/2014/main" id="{16EB2BF8-F48C-4C46-806E-880B8EE7C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99995"/>
              </p:ext>
            </p:extLst>
          </p:nvPr>
        </p:nvGraphicFramePr>
        <p:xfrm>
          <a:off x="2469994" y="1754371"/>
          <a:ext cx="8779967" cy="45613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3243">
                  <a:extLst>
                    <a:ext uri="{9D8B030D-6E8A-4147-A177-3AD203B41FA5}">
                      <a16:colId xmlns:a16="http://schemas.microsoft.com/office/drawing/2014/main" val="2853145610"/>
                    </a:ext>
                  </a:extLst>
                </a:gridCol>
                <a:gridCol w="1938908">
                  <a:extLst>
                    <a:ext uri="{9D8B030D-6E8A-4147-A177-3AD203B41FA5}">
                      <a16:colId xmlns:a16="http://schemas.microsoft.com/office/drawing/2014/main" val="3753374626"/>
                    </a:ext>
                  </a:extLst>
                </a:gridCol>
                <a:gridCol w="1938908">
                  <a:extLst>
                    <a:ext uri="{9D8B030D-6E8A-4147-A177-3AD203B41FA5}">
                      <a16:colId xmlns:a16="http://schemas.microsoft.com/office/drawing/2014/main" val="762260217"/>
                    </a:ext>
                  </a:extLst>
                </a:gridCol>
                <a:gridCol w="1938908">
                  <a:extLst>
                    <a:ext uri="{9D8B030D-6E8A-4147-A177-3AD203B41FA5}">
                      <a16:colId xmlns:a16="http://schemas.microsoft.com/office/drawing/2014/main" val="782033377"/>
                    </a:ext>
                  </a:extLst>
                </a:gridCol>
              </a:tblGrid>
              <a:tr h="1520456">
                <a:tc>
                  <a:txBody>
                    <a:bodyPr/>
                    <a:lstStyle/>
                    <a:p>
                      <a:r>
                        <a:rPr lang="pl-PL" sz="2000" b="1">
                          <a:solidFill>
                            <a:srgbClr val="B61928"/>
                          </a:solidFill>
                          <a:latin typeface="Calibri"/>
                          <a:cs typeface="Calibri"/>
                        </a:rPr>
                        <a:t>Wypłata subwencji Beneficjentowi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30.04.2020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18.05.2020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08.06.2020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59108"/>
                  </a:ext>
                </a:extLst>
              </a:tr>
              <a:tr h="1520456">
                <a:tc>
                  <a:txBody>
                    <a:bodyPr/>
                    <a:lstStyle/>
                    <a:p>
                      <a:r>
                        <a:rPr lang="pl-PL" sz="2000" b="1">
                          <a:solidFill>
                            <a:srgbClr val="C34B45"/>
                          </a:solidFill>
                          <a:latin typeface="Calibri"/>
                          <a:cs typeface="Calibri"/>
                        </a:rPr>
                        <a:t>Udostępnienie przez PFR propozycji rozliczenia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przed</a:t>
                      </a:r>
                      <a:r>
                        <a:rPr lang="pl-PL" sz="1800" b="0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30.04.2021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przed 18.05.2021</a:t>
                      </a:r>
                      <a:endParaRPr lang="pl-PL" sz="1800" b="1">
                        <a:solidFill>
                          <a:srgbClr val="54545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przed 08.06.2021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773754"/>
                  </a:ext>
                </a:extLst>
              </a:tr>
              <a:tr h="15204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>
                          <a:solidFill>
                            <a:srgbClr val="D1796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Złożenie Oświadczenia </a:t>
                      </a:r>
                      <a:br>
                        <a:rPr lang="pl-PL" sz="2000" b="1">
                          <a:solidFill>
                            <a:srgbClr val="D1796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2000" b="1">
                          <a:solidFill>
                            <a:srgbClr val="D1796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Rozliczeniu subwencji przez Beneficjenta</a:t>
                      </a:r>
                      <a:br>
                        <a:rPr lang="pl-PL" sz="2000" b="1">
                          <a:solidFill>
                            <a:srgbClr val="D1796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1600" b="0">
                          <a:solidFill>
                            <a:schemeClr val="accent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 terminie 10 dni roboczych)</a:t>
                      </a:r>
                      <a:endParaRPr lang="pl-PL" sz="2000" b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0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Od</a:t>
                      </a: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 30.04.2021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0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Do </a:t>
                      </a: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/>
                          <a:cs typeface="Calibri"/>
                        </a:rPr>
                        <a:t>17.05.2021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0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 </a:t>
                      </a: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18.05.2021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0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</a:t>
                      </a: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1.06.2021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0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 </a:t>
                      </a: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08.06.2021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b="0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</a:t>
                      </a:r>
                      <a:r>
                        <a:rPr lang="pl-PL" sz="1800" b="1">
                          <a:solidFill>
                            <a:srgbClr val="5454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22.06.2021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735637"/>
                  </a:ext>
                </a:extLst>
              </a:tr>
            </a:tbl>
          </a:graphicData>
        </a:graphic>
      </p:graphicFrame>
      <p:sp>
        <p:nvSpPr>
          <p:cNvPr id="16" name="Owal 15">
            <a:extLst>
              <a:ext uri="{FF2B5EF4-FFF2-40B4-BE49-F238E27FC236}">
                <a16:creationId xmlns:a16="http://schemas.microsoft.com/office/drawing/2014/main" id="{923161B6-1D20-4D91-8317-EBF132FFA88B}"/>
              </a:ext>
            </a:extLst>
          </p:cNvPr>
          <p:cNvSpPr>
            <a:spLocks noChangeAspect="1"/>
          </p:cNvSpPr>
          <p:nvPr/>
        </p:nvSpPr>
        <p:spPr>
          <a:xfrm>
            <a:off x="1079338" y="2058310"/>
            <a:ext cx="900000" cy="900000"/>
          </a:xfrm>
          <a:prstGeom prst="ellipse">
            <a:avLst/>
          </a:prstGeom>
          <a:solidFill>
            <a:srgbClr val="B61928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357C1AB1-7204-4C66-8E9E-1907DA308974}"/>
              </a:ext>
            </a:extLst>
          </p:cNvPr>
          <p:cNvSpPr>
            <a:spLocks noChangeAspect="1"/>
          </p:cNvSpPr>
          <p:nvPr/>
        </p:nvSpPr>
        <p:spPr>
          <a:xfrm>
            <a:off x="1079338" y="5123181"/>
            <a:ext cx="900000" cy="900000"/>
          </a:xfrm>
          <a:prstGeom prst="ellipse">
            <a:avLst/>
          </a:prstGeom>
          <a:solidFill>
            <a:srgbClr val="D1796D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>
              <a:solidFill>
                <a:schemeClr val="bg1"/>
              </a:solidFill>
            </a:endParaRP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B6BC2353-457E-4D8E-8EAD-3A7A5892EAE6}"/>
              </a:ext>
            </a:extLst>
          </p:cNvPr>
          <p:cNvSpPr>
            <a:spLocks noChangeAspect="1"/>
          </p:cNvSpPr>
          <p:nvPr/>
        </p:nvSpPr>
        <p:spPr>
          <a:xfrm>
            <a:off x="1079338" y="3590745"/>
            <a:ext cx="900000" cy="900000"/>
          </a:xfrm>
          <a:prstGeom prst="ellipse">
            <a:avLst/>
          </a:prstGeom>
          <a:solidFill>
            <a:srgbClr val="C34B4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b="1">
              <a:solidFill>
                <a:schemeClr val="bg1"/>
              </a:solidFill>
            </a:endParaRPr>
          </a:p>
        </p:txBody>
      </p:sp>
      <p:grpSp>
        <p:nvGrpSpPr>
          <p:cNvPr id="21" name="Grafika 23">
            <a:extLst>
              <a:ext uri="{FF2B5EF4-FFF2-40B4-BE49-F238E27FC236}">
                <a16:creationId xmlns:a16="http://schemas.microsoft.com/office/drawing/2014/main" id="{017220F0-55DA-4718-B1E3-4D51CE5318F5}"/>
              </a:ext>
            </a:extLst>
          </p:cNvPr>
          <p:cNvGrpSpPr>
            <a:grpSpLocks noChangeAspect="1"/>
          </p:cNvGrpSpPr>
          <p:nvPr/>
        </p:nvGrpSpPr>
        <p:grpSpPr>
          <a:xfrm>
            <a:off x="1273993" y="2238983"/>
            <a:ext cx="521383" cy="504000"/>
            <a:chOff x="6520857" y="284052"/>
            <a:chExt cx="1846410" cy="1784850"/>
          </a:xfrm>
          <a:solidFill>
            <a:schemeClr val="bg1"/>
          </a:solidFill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9B6B582F-F7B2-4DBF-9CCB-4D389C2B655F}"/>
                </a:ext>
              </a:extLst>
            </p:cNvPr>
            <p:cNvSpPr/>
            <p:nvPr/>
          </p:nvSpPr>
          <p:spPr>
            <a:xfrm>
              <a:off x="6520857" y="870280"/>
              <a:ext cx="1595222" cy="793200"/>
            </a:xfrm>
            <a:custGeom>
              <a:avLst/>
              <a:gdLst>
                <a:gd name="connsiteX0" fmla="*/ 1568848 w 1595222"/>
                <a:gd name="connsiteY0" fmla="*/ 0 h 793200"/>
                <a:gd name="connsiteX1" fmla="*/ 1568787 w 1595222"/>
                <a:gd name="connsiteY1" fmla="*/ 0 h 793200"/>
                <a:gd name="connsiteX2" fmla="*/ 26436 w 1595222"/>
                <a:gd name="connsiteY2" fmla="*/ 0 h 793200"/>
                <a:gd name="connsiteX3" fmla="*/ 0 w 1595222"/>
                <a:gd name="connsiteY3" fmla="*/ 26374 h 793200"/>
                <a:gd name="connsiteX4" fmla="*/ 0 w 1595222"/>
                <a:gd name="connsiteY4" fmla="*/ 26436 h 793200"/>
                <a:gd name="connsiteX5" fmla="*/ 0 w 1595222"/>
                <a:gd name="connsiteY5" fmla="*/ 766764 h 793200"/>
                <a:gd name="connsiteX6" fmla="*/ 26374 w 1595222"/>
                <a:gd name="connsiteY6" fmla="*/ 793200 h 793200"/>
                <a:gd name="connsiteX7" fmla="*/ 26436 w 1595222"/>
                <a:gd name="connsiteY7" fmla="*/ 793200 h 793200"/>
                <a:gd name="connsiteX8" fmla="*/ 1075234 w 1595222"/>
                <a:gd name="connsiteY8" fmla="*/ 793200 h 793200"/>
                <a:gd name="connsiteX9" fmla="*/ 1101670 w 1595222"/>
                <a:gd name="connsiteY9" fmla="*/ 766764 h 793200"/>
                <a:gd name="connsiteX10" fmla="*/ 1075234 w 1595222"/>
                <a:gd name="connsiteY10" fmla="*/ 740328 h 793200"/>
                <a:gd name="connsiteX11" fmla="*/ 52872 w 1595222"/>
                <a:gd name="connsiteY11" fmla="*/ 740328 h 793200"/>
                <a:gd name="connsiteX12" fmla="*/ 52872 w 1595222"/>
                <a:gd name="connsiteY12" fmla="*/ 52872 h 793200"/>
                <a:gd name="connsiteX13" fmla="*/ 1542351 w 1595222"/>
                <a:gd name="connsiteY13" fmla="*/ 52872 h 793200"/>
                <a:gd name="connsiteX14" fmla="*/ 1542351 w 1595222"/>
                <a:gd name="connsiteY14" fmla="*/ 118977 h 793200"/>
                <a:gd name="connsiteX15" fmla="*/ 1568725 w 1595222"/>
                <a:gd name="connsiteY15" fmla="*/ 145413 h 793200"/>
                <a:gd name="connsiteX16" fmla="*/ 1568787 w 1595222"/>
                <a:gd name="connsiteY16" fmla="*/ 145413 h 793200"/>
                <a:gd name="connsiteX17" fmla="*/ 1595223 w 1595222"/>
                <a:gd name="connsiteY17" fmla="*/ 119039 h 793200"/>
                <a:gd name="connsiteX18" fmla="*/ 1595223 w 1595222"/>
                <a:gd name="connsiteY18" fmla="*/ 118977 h 793200"/>
                <a:gd name="connsiteX19" fmla="*/ 1595223 w 1595222"/>
                <a:gd name="connsiteY19" fmla="*/ 26436 h 793200"/>
                <a:gd name="connsiteX20" fmla="*/ 1568848 w 1595222"/>
                <a:gd name="connsiteY20" fmla="*/ 0 h 79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5222" h="793200">
                  <a:moveTo>
                    <a:pt x="1568848" y="0"/>
                  </a:moveTo>
                  <a:cubicBezTo>
                    <a:pt x="1568829" y="0"/>
                    <a:pt x="1568806" y="0"/>
                    <a:pt x="1568787" y="0"/>
                  </a:cubicBezTo>
                  <a:lnTo>
                    <a:pt x="26436" y="0"/>
                  </a:lnTo>
                  <a:cubicBezTo>
                    <a:pt x="11853" y="-15"/>
                    <a:pt x="15" y="11791"/>
                    <a:pt x="0" y="26374"/>
                  </a:cubicBezTo>
                  <a:cubicBezTo>
                    <a:pt x="0" y="26393"/>
                    <a:pt x="0" y="26417"/>
                    <a:pt x="0" y="26436"/>
                  </a:cubicBezTo>
                  <a:lnTo>
                    <a:pt x="0" y="766764"/>
                  </a:lnTo>
                  <a:cubicBezTo>
                    <a:pt x="-15" y="781347"/>
                    <a:pt x="11791" y="793185"/>
                    <a:pt x="26374" y="793200"/>
                  </a:cubicBezTo>
                  <a:cubicBezTo>
                    <a:pt x="26393" y="793200"/>
                    <a:pt x="26417" y="793200"/>
                    <a:pt x="26436" y="793200"/>
                  </a:cubicBezTo>
                  <a:lnTo>
                    <a:pt x="1075234" y="793200"/>
                  </a:lnTo>
                  <a:cubicBezTo>
                    <a:pt x="1089833" y="793200"/>
                    <a:pt x="1101670" y="781363"/>
                    <a:pt x="1101670" y="766764"/>
                  </a:cubicBezTo>
                  <a:cubicBezTo>
                    <a:pt x="1101670" y="752166"/>
                    <a:pt x="1089833" y="740328"/>
                    <a:pt x="1075234" y="740328"/>
                  </a:cubicBezTo>
                  <a:lnTo>
                    <a:pt x="52872" y="740328"/>
                  </a:lnTo>
                  <a:lnTo>
                    <a:pt x="52872" y="52872"/>
                  </a:lnTo>
                  <a:lnTo>
                    <a:pt x="1542351" y="52872"/>
                  </a:lnTo>
                  <a:lnTo>
                    <a:pt x="1542351" y="118977"/>
                  </a:lnTo>
                  <a:cubicBezTo>
                    <a:pt x="1542335" y="133560"/>
                    <a:pt x="1554142" y="145397"/>
                    <a:pt x="1568725" y="145413"/>
                  </a:cubicBezTo>
                  <a:cubicBezTo>
                    <a:pt x="1568744" y="145413"/>
                    <a:pt x="1568767" y="145413"/>
                    <a:pt x="1568787" y="145413"/>
                  </a:cubicBezTo>
                  <a:cubicBezTo>
                    <a:pt x="1583370" y="145428"/>
                    <a:pt x="1595207" y="133622"/>
                    <a:pt x="1595223" y="119039"/>
                  </a:cubicBezTo>
                  <a:cubicBezTo>
                    <a:pt x="1595223" y="119019"/>
                    <a:pt x="1595223" y="118996"/>
                    <a:pt x="1595223" y="118977"/>
                  </a:cubicBezTo>
                  <a:lnTo>
                    <a:pt x="1595223" y="26436"/>
                  </a:lnTo>
                  <a:cubicBezTo>
                    <a:pt x="1595238" y="11853"/>
                    <a:pt x="1583431" y="19"/>
                    <a:pt x="1568848" y="0"/>
                  </a:cubicBezTo>
                  <a:close/>
                </a:path>
              </a:pathLst>
            </a:custGeom>
            <a:grpFill/>
            <a:ln w="3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B8F239E2-A889-4490-BFFA-616BD59E2BF6}"/>
                </a:ext>
              </a:extLst>
            </p:cNvPr>
            <p:cNvSpPr/>
            <p:nvPr/>
          </p:nvSpPr>
          <p:spPr>
            <a:xfrm>
              <a:off x="6582533" y="469277"/>
              <a:ext cx="1348449" cy="330505"/>
            </a:xfrm>
            <a:custGeom>
              <a:avLst/>
              <a:gdLst>
                <a:gd name="connsiteX0" fmla="*/ 1327829 w 1348449"/>
                <a:gd name="connsiteY0" fmla="*/ 278263 h 330505"/>
                <a:gd name="connsiteX1" fmla="*/ 93948 w 1348449"/>
                <a:gd name="connsiteY1" fmla="*/ 640 h 330505"/>
                <a:gd name="connsiteX2" fmla="*/ 73990 w 1348449"/>
                <a:gd name="connsiteY2" fmla="*/ 4095 h 330505"/>
                <a:gd name="connsiteX3" fmla="*/ 62330 w 1348449"/>
                <a:gd name="connsiteY3" fmla="*/ 20690 h 330505"/>
                <a:gd name="connsiteX4" fmla="*/ 636 w 1348449"/>
                <a:gd name="connsiteY4" fmla="*/ 298313 h 330505"/>
                <a:gd name="connsiteX5" fmla="*/ 20717 w 1348449"/>
                <a:gd name="connsiteY5" fmla="*/ 329870 h 330505"/>
                <a:gd name="connsiteX6" fmla="*/ 52274 w 1348449"/>
                <a:gd name="connsiteY6" fmla="*/ 309788 h 330505"/>
                <a:gd name="connsiteX7" fmla="*/ 108199 w 1348449"/>
                <a:gd name="connsiteY7" fmla="*/ 58046 h 330505"/>
                <a:gd name="connsiteX8" fmla="*/ 1316230 w 1348449"/>
                <a:gd name="connsiteY8" fmla="*/ 329839 h 330505"/>
                <a:gd name="connsiteX9" fmla="*/ 1322060 w 1348449"/>
                <a:gd name="connsiteY9" fmla="*/ 330487 h 330505"/>
                <a:gd name="connsiteX10" fmla="*/ 1348450 w 1348449"/>
                <a:gd name="connsiteY10" fmla="*/ 304005 h 330505"/>
                <a:gd name="connsiteX11" fmla="*/ 1327829 w 1348449"/>
                <a:gd name="connsiteY11" fmla="*/ 278263 h 33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8449" h="330505">
                  <a:moveTo>
                    <a:pt x="1327829" y="278263"/>
                  </a:moveTo>
                  <a:lnTo>
                    <a:pt x="93948" y="640"/>
                  </a:lnTo>
                  <a:cubicBezTo>
                    <a:pt x="87100" y="-891"/>
                    <a:pt x="79924" y="351"/>
                    <a:pt x="73990" y="4095"/>
                  </a:cubicBezTo>
                  <a:cubicBezTo>
                    <a:pt x="68063" y="7869"/>
                    <a:pt x="63872" y="13835"/>
                    <a:pt x="62330" y="20690"/>
                  </a:cubicBezTo>
                  <a:lnTo>
                    <a:pt x="636" y="298313"/>
                  </a:lnTo>
                  <a:cubicBezTo>
                    <a:pt x="-2534" y="312572"/>
                    <a:pt x="6458" y="326700"/>
                    <a:pt x="20717" y="329870"/>
                  </a:cubicBezTo>
                  <a:cubicBezTo>
                    <a:pt x="34976" y="333039"/>
                    <a:pt x="49104" y="324048"/>
                    <a:pt x="52274" y="309788"/>
                  </a:cubicBezTo>
                  <a:lnTo>
                    <a:pt x="108199" y="58046"/>
                  </a:lnTo>
                  <a:lnTo>
                    <a:pt x="1316230" y="329839"/>
                  </a:lnTo>
                  <a:cubicBezTo>
                    <a:pt x="1318143" y="330282"/>
                    <a:pt x="1320098" y="330502"/>
                    <a:pt x="1322060" y="330487"/>
                  </a:cubicBezTo>
                  <a:cubicBezTo>
                    <a:pt x="1336659" y="330460"/>
                    <a:pt x="1348473" y="318603"/>
                    <a:pt x="1348450" y="304005"/>
                  </a:cubicBezTo>
                  <a:cubicBezTo>
                    <a:pt x="1348427" y="291662"/>
                    <a:pt x="1339867" y="280981"/>
                    <a:pt x="1327829" y="278263"/>
                  </a:cubicBezTo>
                  <a:close/>
                </a:path>
              </a:pathLst>
            </a:custGeom>
            <a:grpFill/>
            <a:ln w="3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5E8BCFF1-80F9-45D0-A4F8-2ED007D7CF48}"/>
                </a:ext>
              </a:extLst>
            </p:cNvPr>
            <p:cNvSpPr/>
            <p:nvPr/>
          </p:nvSpPr>
          <p:spPr>
            <a:xfrm>
              <a:off x="6921386" y="284052"/>
              <a:ext cx="855454" cy="361488"/>
            </a:xfrm>
            <a:custGeom>
              <a:avLst/>
              <a:gdLst>
                <a:gd name="connsiteX0" fmla="*/ 839152 w 855454"/>
                <a:gd name="connsiteY0" fmla="*/ 310517 h 361488"/>
                <a:gd name="connsiteX1" fmla="*/ 98823 w 855454"/>
                <a:gd name="connsiteY1" fmla="*/ 2047 h 361488"/>
                <a:gd name="connsiteX2" fmla="*/ 64892 w 855454"/>
                <a:gd name="connsiteY2" fmla="*/ 14664 h 361488"/>
                <a:gd name="connsiteX3" fmla="*/ 3198 w 855454"/>
                <a:gd name="connsiteY3" fmla="*/ 138052 h 361488"/>
                <a:gd name="connsiteX4" fmla="*/ 13917 w 855454"/>
                <a:gd name="connsiteY4" fmla="*/ 174004 h 361488"/>
                <a:gd name="connsiteX5" fmla="*/ 49869 w 855454"/>
                <a:gd name="connsiteY5" fmla="*/ 163285 h 361488"/>
                <a:gd name="connsiteX6" fmla="*/ 50640 w 855454"/>
                <a:gd name="connsiteY6" fmla="*/ 161738 h 361488"/>
                <a:gd name="connsiteX7" fmla="*/ 50640 w 855454"/>
                <a:gd name="connsiteY7" fmla="*/ 161800 h 361488"/>
                <a:gd name="connsiteX8" fmla="*/ 101260 w 855454"/>
                <a:gd name="connsiteY8" fmla="*/ 60498 h 361488"/>
                <a:gd name="connsiteX9" fmla="*/ 818731 w 855454"/>
                <a:gd name="connsiteY9" fmla="*/ 359437 h 361488"/>
                <a:gd name="connsiteX10" fmla="*/ 853403 w 855454"/>
                <a:gd name="connsiteY10" fmla="*/ 345186 h 361488"/>
                <a:gd name="connsiteX11" fmla="*/ 839152 w 855454"/>
                <a:gd name="connsiteY11" fmla="*/ 310517 h 3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5454" h="361488">
                  <a:moveTo>
                    <a:pt x="839152" y="310517"/>
                  </a:moveTo>
                  <a:lnTo>
                    <a:pt x="98823" y="2047"/>
                  </a:lnTo>
                  <a:cubicBezTo>
                    <a:pt x="85956" y="-3316"/>
                    <a:pt x="71130" y="2194"/>
                    <a:pt x="64892" y="14664"/>
                  </a:cubicBezTo>
                  <a:lnTo>
                    <a:pt x="3198" y="138052"/>
                  </a:lnTo>
                  <a:cubicBezTo>
                    <a:pt x="-3770" y="150938"/>
                    <a:pt x="1027" y="167036"/>
                    <a:pt x="13917" y="174004"/>
                  </a:cubicBezTo>
                  <a:cubicBezTo>
                    <a:pt x="26803" y="180971"/>
                    <a:pt x="42902" y="176175"/>
                    <a:pt x="49869" y="163285"/>
                  </a:cubicBezTo>
                  <a:cubicBezTo>
                    <a:pt x="50143" y="162779"/>
                    <a:pt x="50401" y="162263"/>
                    <a:pt x="50640" y="161738"/>
                  </a:cubicBezTo>
                  <a:lnTo>
                    <a:pt x="50640" y="161800"/>
                  </a:lnTo>
                  <a:lnTo>
                    <a:pt x="101260" y="60498"/>
                  </a:lnTo>
                  <a:lnTo>
                    <a:pt x="818731" y="359437"/>
                  </a:lnTo>
                  <a:cubicBezTo>
                    <a:pt x="832242" y="365074"/>
                    <a:pt x="847766" y="358697"/>
                    <a:pt x="853403" y="345186"/>
                  </a:cubicBezTo>
                  <a:cubicBezTo>
                    <a:pt x="859040" y="331682"/>
                    <a:pt x="852663" y="316159"/>
                    <a:pt x="839152" y="310517"/>
                  </a:cubicBezTo>
                  <a:close/>
                </a:path>
              </a:pathLst>
            </a:custGeom>
            <a:grpFill/>
            <a:ln w="3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5B855412-D681-4468-9269-9C4FA24F6873}"/>
                </a:ext>
              </a:extLst>
            </p:cNvPr>
            <p:cNvSpPr/>
            <p:nvPr/>
          </p:nvSpPr>
          <p:spPr>
            <a:xfrm>
              <a:off x="7507962" y="993668"/>
              <a:ext cx="297704" cy="52871"/>
            </a:xfrm>
            <a:custGeom>
              <a:avLst/>
              <a:gdLst>
                <a:gd name="connsiteX0" fmla="*/ 271269 w 297704"/>
                <a:gd name="connsiteY0" fmla="*/ 0 h 52871"/>
                <a:gd name="connsiteX1" fmla="*/ 26436 w 297704"/>
                <a:gd name="connsiteY1" fmla="*/ 0 h 52871"/>
                <a:gd name="connsiteX2" fmla="*/ 0 w 297704"/>
                <a:gd name="connsiteY2" fmla="*/ 26436 h 52871"/>
                <a:gd name="connsiteX3" fmla="*/ 26436 w 297704"/>
                <a:gd name="connsiteY3" fmla="*/ 52872 h 52871"/>
                <a:gd name="connsiteX4" fmla="*/ 271269 w 297704"/>
                <a:gd name="connsiteY4" fmla="*/ 52872 h 52871"/>
                <a:gd name="connsiteX5" fmla="*/ 297705 w 297704"/>
                <a:gd name="connsiteY5" fmla="*/ 26436 h 52871"/>
                <a:gd name="connsiteX6" fmla="*/ 271269 w 297704"/>
                <a:gd name="connsiteY6" fmla="*/ 0 h 5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704" h="52871">
                  <a:moveTo>
                    <a:pt x="271269" y="0"/>
                  </a:moveTo>
                  <a:lnTo>
                    <a:pt x="26436" y="0"/>
                  </a:lnTo>
                  <a:cubicBezTo>
                    <a:pt x="11838" y="0"/>
                    <a:pt x="0" y="11838"/>
                    <a:pt x="0" y="26436"/>
                  </a:cubicBezTo>
                  <a:cubicBezTo>
                    <a:pt x="0" y="41034"/>
                    <a:pt x="11838" y="52872"/>
                    <a:pt x="26436" y="52872"/>
                  </a:cubicBezTo>
                  <a:lnTo>
                    <a:pt x="271269" y="52872"/>
                  </a:lnTo>
                  <a:cubicBezTo>
                    <a:pt x="285867" y="52872"/>
                    <a:pt x="297705" y="41034"/>
                    <a:pt x="297705" y="26436"/>
                  </a:cubicBezTo>
                  <a:cubicBezTo>
                    <a:pt x="297705" y="11838"/>
                    <a:pt x="285867" y="0"/>
                    <a:pt x="271269" y="0"/>
                  </a:cubicBezTo>
                  <a:close/>
                </a:path>
              </a:pathLst>
            </a:custGeom>
            <a:grpFill/>
            <a:ln w="3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10482A84-A785-457E-B2C5-ECF2D0D586A7}"/>
                </a:ext>
              </a:extLst>
            </p:cNvPr>
            <p:cNvSpPr/>
            <p:nvPr/>
          </p:nvSpPr>
          <p:spPr>
            <a:xfrm>
              <a:off x="7016168" y="995427"/>
              <a:ext cx="542907" cy="542907"/>
            </a:xfrm>
            <a:custGeom>
              <a:avLst/>
              <a:gdLst>
                <a:gd name="connsiteX0" fmla="*/ 271454 w 542907"/>
                <a:gd name="connsiteY0" fmla="*/ 0 h 542907"/>
                <a:gd name="connsiteX1" fmla="*/ 0 w 542907"/>
                <a:gd name="connsiteY1" fmla="*/ 271454 h 542907"/>
                <a:gd name="connsiteX2" fmla="*/ 271454 w 542907"/>
                <a:gd name="connsiteY2" fmla="*/ 542908 h 542907"/>
                <a:gd name="connsiteX3" fmla="*/ 542908 w 542907"/>
                <a:gd name="connsiteY3" fmla="*/ 271454 h 542907"/>
                <a:gd name="connsiteX4" fmla="*/ 271454 w 542907"/>
                <a:gd name="connsiteY4" fmla="*/ 0 h 542907"/>
                <a:gd name="connsiteX5" fmla="*/ 271454 w 542907"/>
                <a:gd name="connsiteY5" fmla="*/ 493552 h 542907"/>
                <a:gd name="connsiteX6" fmla="*/ 49355 w 542907"/>
                <a:gd name="connsiteY6" fmla="*/ 271454 h 542907"/>
                <a:gd name="connsiteX7" fmla="*/ 271454 w 542907"/>
                <a:gd name="connsiteY7" fmla="*/ 49355 h 542907"/>
                <a:gd name="connsiteX8" fmla="*/ 493552 w 542907"/>
                <a:gd name="connsiteY8" fmla="*/ 271454 h 542907"/>
                <a:gd name="connsiteX9" fmla="*/ 271454 w 542907"/>
                <a:gd name="connsiteY9" fmla="*/ 493552 h 54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907" h="542907">
                  <a:moveTo>
                    <a:pt x="271454" y="0"/>
                  </a:moveTo>
                  <a:cubicBezTo>
                    <a:pt x="121533" y="0"/>
                    <a:pt x="0" y="121533"/>
                    <a:pt x="0" y="271454"/>
                  </a:cubicBezTo>
                  <a:cubicBezTo>
                    <a:pt x="154" y="421309"/>
                    <a:pt x="121599" y="542753"/>
                    <a:pt x="271454" y="542908"/>
                  </a:cubicBezTo>
                  <a:cubicBezTo>
                    <a:pt x="421374" y="542908"/>
                    <a:pt x="542908" y="421374"/>
                    <a:pt x="542908" y="271454"/>
                  </a:cubicBezTo>
                  <a:cubicBezTo>
                    <a:pt x="542908" y="121533"/>
                    <a:pt x="421374" y="0"/>
                    <a:pt x="271454" y="0"/>
                  </a:cubicBezTo>
                  <a:close/>
                  <a:moveTo>
                    <a:pt x="271454" y="493552"/>
                  </a:moveTo>
                  <a:cubicBezTo>
                    <a:pt x="148791" y="493552"/>
                    <a:pt x="49355" y="394117"/>
                    <a:pt x="49355" y="271454"/>
                  </a:cubicBezTo>
                  <a:cubicBezTo>
                    <a:pt x="49490" y="148848"/>
                    <a:pt x="148848" y="49490"/>
                    <a:pt x="271454" y="49355"/>
                  </a:cubicBezTo>
                  <a:cubicBezTo>
                    <a:pt x="394117" y="49355"/>
                    <a:pt x="493552" y="148791"/>
                    <a:pt x="493552" y="271454"/>
                  </a:cubicBezTo>
                  <a:cubicBezTo>
                    <a:pt x="493552" y="394117"/>
                    <a:pt x="394117" y="493552"/>
                    <a:pt x="271454" y="493552"/>
                  </a:cubicBezTo>
                  <a:close/>
                </a:path>
              </a:pathLst>
            </a:custGeom>
            <a:grpFill/>
            <a:ln w="3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7C8F13FB-3BCF-43A7-8846-1B4A030486DA}"/>
                </a:ext>
              </a:extLst>
            </p:cNvPr>
            <p:cNvSpPr/>
            <p:nvPr/>
          </p:nvSpPr>
          <p:spPr>
            <a:xfrm>
              <a:off x="7688633" y="1081798"/>
              <a:ext cx="678634" cy="987104"/>
            </a:xfrm>
            <a:custGeom>
              <a:avLst/>
              <a:gdLst>
                <a:gd name="connsiteX0" fmla="*/ 339317 w 678634"/>
                <a:gd name="connsiteY0" fmla="*/ 0 h 987104"/>
                <a:gd name="connsiteX1" fmla="*/ 0 w 678634"/>
                <a:gd name="connsiteY1" fmla="*/ 123388 h 987104"/>
                <a:gd name="connsiteX2" fmla="*/ 0 w 678634"/>
                <a:gd name="connsiteY2" fmla="*/ 863716 h 987104"/>
                <a:gd name="connsiteX3" fmla="*/ 339317 w 678634"/>
                <a:gd name="connsiteY3" fmla="*/ 987104 h 987104"/>
                <a:gd name="connsiteX4" fmla="*/ 678634 w 678634"/>
                <a:gd name="connsiteY4" fmla="*/ 863716 h 987104"/>
                <a:gd name="connsiteX5" fmla="*/ 678634 w 678634"/>
                <a:gd name="connsiteY5" fmla="*/ 123388 h 987104"/>
                <a:gd name="connsiteX6" fmla="*/ 339317 w 678634"/>
                <a:gd name="connsiteY6" fmla="*/ 0 h 987104"/>
                <a:gd name="connsiteX7" fmla="*/ 616940 w 678634"/>
                <a:gd name="connsiteY7" fmla="*/ 863254 h 987104"/>
                <a:gd name="connsiteX8" fmla="*/ 339317 w 678634"/>
                <a:gd name="connsiteY8" fmla="*/ 925410 h 987104"/>
                <a:gd name="connsiteX9" fmla="*/ 61694 w 678634"/>
                <a:gd name="connsiteY9" fmla="*/ 863716 h 987104"/>
                <a:gd name="connsiteX10" fmla="*/ 61694 w 678634"/>
                <a:gd name="connsiteY10" fmla="*/ 815225 h 987104"/>
                <a:gd name="connsiteX11" fmla="*/ 339317 w 678634"/>
                <a:gd name="connsiteY11" fmla="*/ 863716 h 987104"/>
                <a:gd name="connsiteX12" fmla="*/ 616940 w 678634"/>
                <a:gd name="connsiteY12" fmla="*/ 815194 h 987104"/>
                <a:gd name="connsiteX13" fmla="*/ 616940 w 678634"/>
                <a:gd name="connsiteY13" fmla="*/ 863254 h 987104"/>
                <a:gd name="connsiteX14" fmla="*/ 616940 w 678634"/>
                <a:gd name="connsiteY14" fmla="*/ 739866 h 987104"/>
                <a:gd name="connsiteX15" fmla="*/ 339317 w 678634"/>
                <a:gd name="connsiteY15" fmla="*/ 802022 h 987104"/>
                <a:gd name="connsiteX16" fmla="*/ 61694 w 678634"/>
                <a:gd name="connsiteY16" fmla="*/ 740328 h 987104"/>
                <a:gd name="connsiteX17" fmla="*/ 61694 w 678634"/>
                <a:gd name="connsiteY17" fmla="*/ 691837 h 987104"/>
                <a:gd name="connsiteX18" fmla="*/ 339317 w 678634"/>
                <a:gd name="connsiteY18" fmla="*/ 740328 h 987104"/>
                <a:gd name="connsiteX19" fmla="*/ 616940 w 678634"/>
                <a:gd name="connsiteY19" fmla="*/ 691806 h 987104"/>
                <a:gd name="connsiteX20" fmla="*/ 616940 w 678634"/>
                <a:gd name="connsiteY20" fmla="*/ 739866 h 987104"/>
                <a:gd name="connsiteX21" fmla="*/ 616940 w 678634"/>
                <a:gd name="connsiteY21" fmla="*/ 616478 h 987104"/>
                <a:gd name="connsiteX22" fmla="*/ 339317 w 678634"/>
                <a:gd name="connsiteY22" fmla="*/ 678634 h 987104"/>
                <a:gd name="connsiteX23" fmla="*/ 61694 w 678634"/>
                <a:gd name="connsiteY23" fmla="*/ 616940 h 987104"/>
                <a:gd name="connsiteX24" fmla="*/ 61694 w 678634"/>
                <a:gd name="connsiteY24" fmla="*/ 568449 h 987104"/>
                <a:gd name="connsiteX25" fmla="*/ 339317 w 678634"/>
                <a:gd name="connsiteY25" fmla="*/ 616940 h 987104"/>
                <a:gd name="connsiteX26" fmla="*/ 616940 w 678634"/>
                <a:gd name="connsiteY26" fmla="*/ 568418 h 987104"/>
                <a:gd name="connsiteX27" fmla="*/ 616940 w 678634"/>
                <a:gd name="connsiteY27" fmla="*/ 616478 h 987104"/>
                <a:gd name="connsiteX28" fmla="*/ 616940 w 678634"/>
                <a:gd name="connsiteY28" fmla="*/ 493090 h 987104"/>
                <a:gd name="connsiteX29" fmla="*/ 339317 w 678634"/>
                <a:gd name="connsiteY29" fmla="*/ 555246 h 987104"/>
                <a:gd name="connsiteX30" fmla="*/ 61694 w 678634"/>
                <a:gd name="connsiteY30" fmla="*/ 493552 h 987104"/>
                <a:gd name="connsiteX31" fmla="*/ 61694 w 678634"/>
                <a:gd name="connsiteY31" fmla="*/ 445061 h 987104"/>
                <a:gd name="connsiteX32" fmla="*/ 339317 w 678634"/>
                <a:gd name="connsiteY32" fmla="*/ 493552 h 987104"/>
                <a:gd name="connsiteX33" fmla="*/ 616940 w 678634"/>
                <a:gd name="connsiteY33" fmla="*/ 445030 h 987104"/>
                <a:gd name="connsiteX34" fmla="*/ 616940 w 678634"/>
                <a:gd name="connsiteY34" fmla="*/ 493090 h 987104"/>
                <a:gd name="connsiteX35" fmla="*/ 616940 w 678634"/>
                <a:gd name="connsiteY35" fmla="*/ 369701 h 987104"/>
                <a:gd name="connsiteX36" fmla="*/ 339317 w 678634"/>
                <a:gd name="connsiteY36" fmla="*/ 431858 h 987104"/>
                <a:gd name="connsiteX37" fmla="*/ 61694 w 678634"/>
                <a:gd name="connsiteY37" fmla="*/ 370164 h 987104"/>
                <a:gd name="connsiteX38" fmla="*/ 61694 w 678634"/>
                <a:gd name="connsiteY38" fmla="*/ 321673 h 987104"/>
                <a:gd name="connsiteX39" fmla="*/ 339317 w 678634"/>
                <a:gd name="connsiteY39" fmla="*/ 370164 h 987104"/>
                <a:gd name="connsiteX40" fmla="*/ 616940 w 678634"/>
                <a:gd name="connsiteY40" fmla="*/ 321642 h 987104"/>
                <a:gd name="connsiteX41" fmla="*/ 616940 w 678634"/>
                <a:gd name="connsiteY41" fmla="*/ 369701 h 987104"/>
                <a:gd name="connsiteX42" fmla="*/ 616940 w 678634"/>
                <a:gd name="connsiteY42" fmla="*/ 246313 h 987104"/>
                <a:gd name="connsiteX43" fmla="*/ 339317 w 678634"/>
                <a:gd name="connsiteY43" fmla="*/ 308470 h 987104"/>
                <a:gd name="connsiteX44" fmla="*/ 61694 w 678634"/>
                <a:gd name="connsiteY44" fmla="*/ 246776 h 987104"/>
                <a:gd name="connsiteX45" fmla="*/ 61694 w 678634"/>
                <a:gd name="connsiteY45" fmla="*/ 198285 h 987104"/>
                <a:gd name="connsiteX46" fmla="*/ 339317 w 678634"/>
                <a:gd name="connsiteY46" fmla="*/ 246776 h 987104"/>
                <a:gd name="connsiteX47" fmla="*/ 616940 w 678634"/>
                <a:gd name="connsiteY47" fmla="*/ 198254 h 987104"/>
                <a:gd name="connsiteX48" fmla="*/ 616940 w 678634"/>
                <a:gd name="connsiteY48" fmla="*/ 246313 h 987104"/>
                <a:gd name="connsiteX49" fmla="*/ 339317 w 678634"/>
                <a:gd name="connsiteY49" fmla="*/ 185082 h 987104"/>
                <a:gd name="connsiteX50" fmla="*/ 61694 w 678634"/>
                <a:gd name="connsiteY50" fmla="*/ 123943 h 987104"/>
                <a:gd name="connsiteX51" fmla="*/ 61694 w 678634"/>
                <a:gd name="connsiteY51" fmla="*/ 123758 h 987104"/>
                <a:gd name="connsiteX52" fmla="*/ 339317 w 678634"/>
                <a:gd name="connsiteY52" fmla="*/ 61694 h 987104"/>
                <a:gd name="connsiteX53" fmla="*/ 616940 w 678634"/>
                <a:gd name="connsiteY53" fmla="*/ 123388 h 987104"/>
                <a:gd name="connsiteX54" fmla="*/ 339317 w 678634"/>
                <a:gd name="connsiteY54" fmla="*/ 185082 h 9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78634" h="987104">
                  <a:moveTo>
                    <a:pt x="339317" y="0"/>
                  </a:moveTo>
                  <a:cubicBezTo>
                    <a:pt x="175828" y="0"/>
                    <a:pt x="0" y="38620"/>
                    <a:pt x="0" y="123388"/>
                  </a:cubicBezTo>
                  <a:lnTo>
                    <a:pt x="0" y="863716"/>
                  </a:lnTo>
                  <a:cubicBezTo>
                    <a:pt x="0" y="948484"/>
                    <a:pt x="175828" y="987104"/>
                    <a:pt x="339317" y="987104"/>
                  </a:cubicBezTo>
                  <a:cubicBezTo>
                    <a:pt x="502806" y="987104"/>
                    <a:pt x="678634" y="948484"/>
                    <a:pt x="678634" y="863716"/>
                  </a:cubicBezTo>
                  <a:lnTo>
                    <a:pt x="678634" y="123388"/>
                  </a:lnTo>
                  <a:cubicBezTo>
                    <a:pt x="678634" y="38620"/>
                    <a:pt x="502806" y="0"/>
                    <a:pt x="339317" y="0"/>
                  </a:cubicBezTo>
                  <a:close/>
                  <a:moveTo>
                    <a:pt x="616940" y="863254"/>
                  </a:moveTo>
                  <a:cubicBezTo>
                    <a:pt x="612283" y="880374"/>
                    <a:pt x="519772" y="925410"/>
                    <a:pt x="339317" y="925410"/>
                  </a:cubicBezTo>
                  <a:cubicBezTo>
                    <a:pt x="158862" y="925410"/>
                    <a:pt x="66352" y="880374"/>
                    <a:pt x="61694" y="863716"/>
                  </a:cubicBezTo>
                  <a:lnTo>
                    <a:pt x="61694" y="815225"/>
                  </a:lnTo>
                  <a:cubicBezTo>
                    <a:pt x="127337" y="848293"/>
                    <a:pt x="235764" y="863716"/>
                    <a:pt x="339317" y="863716"/>
                  </a:cubicBezTo>
                  <a:cubicBezTo>
                    <a:pt x="442871" y="863716"/>
                    <a:pt x="551329" y="848139"/>
                    <a:pt x="616940" y="815194"/>
                  </a:cubicBezTo>
                  <a:lnTo>
                    <a:pt x="616940" y="863254"/>
                  </a:lnTo>
                  <a:close/>
                  <a:moveTo>
                    <a:pt x="616940" y="739866"/>
                  </a:moveTo>
                  <a:cubicBezTo>
                    <a:pt x="612283" y="756986"/>
                    <a:pt x="519772" y="802022"/>
                    <a:pt x="339317" y="802022"/>
                  </a:cubicBezTo>
                  <a:cubicBezTo>
                    <a:pt x="158862" y="802022"/>
                    <a:pt x="66352" y="756986"/>
                    <a:pt x="61694" y="740328"/>
                  </a:cubicBezTo>
                  <a:lnTo>
                    <a:pt x="61694" y="691837"/>
                  </a:lnTo>
                  <a:cubicBezTo>
                    <a:pt x="127337" y="724905"/>
                    <a:pt x="235764" y="740328"/>
                    <a:pt x="339317" y="740328"/>
                  </a:cubicBezTo>
                  <a:cubicBezTo>
                    <a:pt x="442871" y="740328"/>
                    <a:pt x="551329" y="724751"/>
                    <a:pt x="616940" y="691806"/>
                  </a:cubicBezTo>
                  <a:lnTo>
                    <a:pt x="616940" y="739866"/>
                  </a:lnTo>
                  <a:close/>
                  <a:moveTo>
                    <a:pt x="616940" y="616478"/>
                  </a:moveTo>
                  <a:cubicBezTo>
                    <a:pt x="612283" y="633598"/>
                    <a:pt x="519772" y="678634"/>
                    <a:pt x="339317" y="678634"/>
                  </a:cubicBezTo>
                  <a:cubicBezTo>
                    <a:pt x="158862" y="678634"/>
                    <a:pt x="66352" y="633598"/>
                    <a:pt x="61694" y="616940"/>
                  </a:cubicBezTo>
                  <a:lnTo>
                    <a:pt x="61694" y="568449"/>
                  </a:lnTo>
                  <a:cubicBezTo>
                    <a:pt x="127337" y="601517"/>
                    <a:pt x="235764" y="616940"/>
                    <a:pt x="339317" y="616940"/>
                  </a:cubicBezTo>
                  <a:cubicBezTo>
                    <a:pt x="442871" y="616940"/>
                    <a:pt x="551329" y="601363"/>
                    <a:pt x="616940" y="568418"/>
                  </a:cubicBezTo>
                  <a:lnTo>
                    <a:pt x="616940" y="616478"/>
                  </a:lnTo>
                  <a:close/>
                  <a:moveTo>
                    <a:pt x="616940" y="493090"/>
                  </a:moveTo>
                  <a:cubicBezTo>
                    <a:pt x="612283" y="510210"/>
                    <a:pt x="519772" y="555246"/>
                    <a:pt x="339317" y="555246"/>
                  </a:cubicBezTo>
                  <a:cubicBezTo>
                    <a:pt x="158862" y="555246"/>
                    <a:pt x="66352" y="510210"/>
                    <a:pt x="61694" y="493552"/>
                  </a:cubicBezTo>
                  <a:lnTo>
                    <a:pt x="61694" y="445061"/>
                  </a:lnTo>
                  <a:cubicBezTo>
                    <a:pt x="127337" y="478129"/>
                    <a:pt x="235764" y="493552"/>
                    <a:pt x="339317" y="493552"/>
                  </a:cubicBezTo>
                  <a:cubicBezTo>
                    <a:pt x="442871" y="493552"/>
                    <a:pt x="551329" y="477975"/>
                    <a:pt x="616940" y="445030"/>
                  </a:cubicBezTo>
                  <a:lnTo>
                    <a:pt x="616940" y="493090"/>
                  </a:lnTo>
                  <a:close/>
                  <a:moveTo>
                    <a:pt x="616940" y="369701"/>
                  </a:moveTo>
                  <a:cubicBezTo>
                    <a:pt x="612283" y="386822"/>
                    <a:pt x="519772" y="431858"/>
                    <a:pt x="339317" y="431858"/>
                  </a:cubicBezTo>
                  <a:cubicBezTo>
                    <a:pt x="158862" y="431858"/>
                    <a:pt x="66352" y="386822"/>
                    <a:pt x="61694" y="370164"/>
                  </a:cubicBezTo>
                  <a:lnTo>
                    <a:pt x="61694" y="321673"/>
                  </a:lnTo>
                  <a:cubicBezTo>
                    <a:pt x="127337" y="354586"/>
                    <a:pt x="235764" y="370164"/>
                    <a:pt x="339317" y="370164"/>
                  </a:cubicBezTo>
                  <a:cubicBezTo>
                    <a:pt x="442871" y="370164"/>
                    <a:pt x="551329" y="354586"/>
                    <a:pt x="616940" y="321642"/>
                  </a:cubicBezTo>
                  <a:lnTo>
                    <a:pt x="616940" y="369701"/>
                  </a:lnTo>
                  <a:close/>
                  <a:moveTo>
                    <a:pt x="616940" y="246313"/>
                  </a:moveTo>
                  <a:cubicBezTo>
                    <a:pt x="612283" y="263433"/>
                    <a:pt x="519772" y="308470"/>
                    <a:pt x="339317" y="308470"/>
                  </a:cubicBezTo>
                  <a:cubicBezTo>
                    <a:pt x="158862" y="308470"/>
                    <a:pt x="66352" y="263433"/>
                    <a:pt x="61694" y="246776"/>
                  </a:cubicBezTo>
                  <a:lnTo>
                    <a:pt x="61694" y="198285"/>
                  </a:lnTo>
                  <a:cubicBezTo>
                    <a:pt x="127337" y="231198"/>
                    <a:pt x="235764" y="246776"/>
                    <a:pt x="339317" y="246776"/>
                  </a:cubicBezTo>
                  <a:cubicBezTo>
                    <a:pt x="442871" y="246776"/>
                    <a:pt x="551329" y="231198"/>
                    <a:pt x="616940" y="198254"/>
                  </a:cubicBezTo>
                  <a:lnTo>
                    <a:pt x="616940" y="246313"/>
                  </a:lnTo>
                  <a:close/>
                  <a:moveTo>
                    <a:pt x="339317" y="185082"/>
                  </a:moveTo>
                  <a:cubicBezTo>
                    <a:pt x="159140" y="185082"/>
                    <a:pt x="66660" y="140169"/>
                    <a:pt x="61694" y="123943"/>
                  </a:cubicBezTo>
                  <a:lnTo>
                    <a:pt x="61694" y="123758"/>
                  </a:lnTo>
                  <a:cubicBezTo>
                    <a:pt x="66660" y="106576"/>
                    <a:pt x="159140" y="61694"/>
                    <a:pt x="339317" y="61694"/>
                  </a:cubicBezTo>
                  <a:cubicBezTo>
                    <a:pt x="518230" y="61694"/>
                    <a:pt x="610771" y="105929"/>
                    <a:pt x="616940" y="123388"/>
                  </a:cubicBezTo>
                  <a:cubicBezTo>
                    <a:pt x="610771" y="140847"/>
                    <a:pt x="518230" y="185082"/>
                    <a:pt x="339317" y="185082"/>
                  </a:cubicBezTo>
                  <a:close/>
                </a:path>
              </a:pathLst>
            </a:custGeom>
            <a:grpFill/>
            <a:ln w="3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6FD9BA90-E924-43F2-8FBC-D8A456839977}"/>
                </a:ext>
              </a:extLst>
            </p:cNvPr>
            <p:cNvSpPr/>
            <p:nvPr/>
          </p:nvSpPr>
          <p:spPr>
            <a:xfrm>
              <a:off x="6644215" y="993668"/>
              <a:ext cx="423066" cy="546393"/>
            </a:xfrm>
            <a:custGeom>
              <a:avLst/>
              <a:gdLst>
                <a:gd name="connsiteX0" fmla="*/ 396631 w 423066"/>
                <a:gd name="connsiteY0" fmla="*/ 493521 h 546393"/>
                <a:gd name="connsiteX1" fmla="*/ 163458 w 423066"/>
                <a:gd name="connsiteY1" fmla="*/ 493521 h 546393"/>
                <a:gd name="connsiteX2" fmla="*/ 52903 w 423066"/>
                <a:gd name="connsiteY2" fmla="*/ 372601 h 546393"/>
                <a:gd name="connsiteX3" fmla="*/ 52903 w 423066"/>
                <a:gd name="connsiteY3" fmla="*/ 172096 h 546393"/>
                <a:gd name="connsiteX4" fmla="*/ 174995 w 423066"/>
                <a:gd name="connsiteY4" fmla="*/ 52872 h 546393"/>
                <a:gd name="connsiteX5" fmla="*/ 396631 w 423066"/>
                <a:gd name="connsiteY5" fmla="*/ 52872 h 546393"/>
                <a:gd name="connsiteX6" fmla="*/ 423067 w 423066"/>
                <a:gd name="connsiteY6" fmla="*/ 26436 h 546393"/>
                <a:gd name="connsiteX7" fmla="*/ 396631 w 423066"/>
                <a:gd name="connsiteY7" fmla="*/ 0 h 546393"/>
                <a:gd name="connsiteX8" fmla="*/ 164260 w 423066"/>
                <a:gd name="connsiteY8" fmla="*/ 0 h 546393"/>
                <a:gd name="connsiteX9" fmla="*/ 145752 w 423066"/>
                <a:gd name="connsiteY9" fmla="*/ 7496 h 546393"/>
                <a:gd name="connsiteX10" fmla="*/ 7959 w 423066"/>
                <a:gd name="connsiteY10" fmla="*/ 141896 h 546393"/>
                <a:gd name="connsiteX11" fmla="*/ 0 w 423066"/>
                <a:gd name="connsiteY11" fmla="*/ 163489 h 546393"/>
                <a:gd name="connsiteX12" fmla="*/ 0 w 423066"/>
                <a:gd name="connsiteY12" fmla="*/ 382873 h 546393"/>
                <a:gd name="connsiteX13" fmla="*/ 6910 w 423066"/>
                <a:gd name="connsiteY13" fmla="*/ 400703 h 546393"/>
                <a:gd name="connsiteX14" fmla="*/ 132241 w 423066"/>
                <a:gd name="connsiteY14" fmla="*/ 537787 h 546393"/>
                <a:gd name="connsiteX15" fmla="*/ 151767 w 423066"/>
                <a:gd name="connsiteY15" fmla="*/ 546393 h 546393"/>
                <a:gd name="connsiteX16" fmla="*/ 396631 w 423066"/>
                <a:gd name="connsiteY16" fmla="*/ 546393 h 546393"/>
                <a:gd name="connsiteX17" fmla="*/ 423067 w 423066"/>
                <a:gd name="connsiteY17" fmla="*/ 519957 h 546393"/>
                <a:gd name="connsiteX18" fmla="*/ 396631 w 423066"/>
                <a:gd name="connsiteY18" fmla="*/ 493521 h 54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3066" h="546393">
                  <a:moveTo>
                    <a:pt x="396631" y="493521"/>
                  </a:moveTo>
                  <a:lnTo>
                    <a:pt x="163458" y="493521"/>
                  </a:lnTo>
                  <a:lnTo>
                    <a:pt x="52903" y="372601"/>
                  </a:lnTo>
                  <a:lnTo>
                    <a:pt x="52903" y="172096"/>
                  </a:lnTo>
                  <a:lnTo>
                    <a:pt x="174995" y="52872"/>
                  </a:lnTo>
                  <a:lnTo>
                    <a:pt x="396631" y="52872"/>
                  </a:lnTo>
                  <a:cubicBezTo>
                    <a:pt x="411229" y="52872"/>
                    <a:pt x="423067" y="41034"/>
                    <a:pt x="423067" y="26436"/>
                  </a:cubicBezTo>
                  <a:cubicBezTo>
                    <a:pt x="423067" y="11838"/>
                    <a:pt x="411229" y="0"/>
                    <a:pt x="396631" y="0"/>
                  </a:cubicBezTo>
                  <a:lnTo>
                    <a:pt x="164260" y="0"/>
                  </a:lnTo>
                  <a:cubicBezTo>
                    <a:pt x="157351" y="-15"/>
                    <a:pt x="150707" y="2676"/>
                    <a:pt x="145752" y="7496"/>
                  </a:cubicBezTo>
                  <a:lnTo>
                    <a:pt x="7959" y="141896"/>
                  </a:lnTo>
                  <a:cubicBezTo>
                    <a:pt x="2811" y="147912"/>
                    <a:pt x="-12" y="155573"/>
                    <a:pt x="0" y="163489"/>
                  </a:cubicBezTo>
                  <a:lnTo>
                    <a:pt x="0" y="382873"/>
                  </a:lnTo>
                  <a:cubicBezTo>
                    <a:pt x="0" y="389471"/>
                    <a:pt x="2464" y="395829"/>
                    <a:pt x="6910" y="400703"/>
                  </a:cubicBezTo>
                  <a:lnTo>
                    <a:pt x="132241" y="537787"/>
                  </a:lnTo>
                  <a:cubicBezTo>
                    <a:pt x="137250" y="543270"/>
                    <a:pt x="144337" y="546397"/>
                    <a:pt x="151767" y="546393"/>
                  </a:cubicBezTo>
                  <a:lnTo>
                    <a:pt x="396631" y="546393"/>
                  </a:lnTo>
                  <a:cubicBezTo>
                    <a:pt x="411229" y="546393"/>
                    <a:pt x="423067" y="534556"/>
                    <a:pt x="423067" y="519957"/>
                  </a:cubicBezTo>
                  <a:cubicBezTo>
                    <a:pt x="423067" y="505359"/>
                    <a:pt x="411233" y="493521"/>
                    <a:pt x="396631" y="493521"/>
                  </a:cubicBezTo>
                  <a:close/>
                </a:path>
              </a:pathLst>
            </a:custGeom>
            <a:grpFill/>
            <a:ln w="3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pic>
        <p:nvPicPr>
          <p:cNvPr id="29" name="Grafika 28">
            <a:extLst>
              <a:ext uri="{FF2B5EF4-FFF2-40B4-BE49-F238E27FC236}">
                <a16:creationId xmlns:a16="http://schemas.microsoft.com/office/drawing/2014/main" id="{E4479EB0-7B85-439D-9012-37F463814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9741" y="3777275"/>
            <a:ext cx="468000" cy="468000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2A6F50DE-ABDE-4B60-924D-4E107DDF4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2642" y="5284542"/>
            <a:ext cx="540000" cy="540000"/>
          </a:xfrm>
          <a:prstGeom prst="rect">
            <a:avLst/>
          </a:prstGeom>
        </p:spPr>
      </p:pic>
      <p:sp>
        <p:nvSpPr>
          <p:cNvPr id="31" name="Strzałka: pagon 30">
            <a:extLst>
              <a:ext uri="{FF2B5EF4-FFF2-40B4-BE49-F238E27FC236}">
                <a16:creationId xmlns:a16="http://schemas.microsoft.com/office/drawing/2014/main" id="{A1C19AD3-F19B-4231-9510-006F995AA407}"/>
              </a:ext>
            </a:extLst>
          </p:cNvPr>
          <p:cNvSpPr/>
          <p:nvPr/>
        </p:nvSpPr>
        <p:spPr>
          <a:xfrm rot="5400000">
            <a:off x="1426741" y="3068179"/>
            <a:ext cx="205195" cy="412697"/>
          </a:xfrm>
          <a:prstGeom prst="chevron">
            <a:avLst>
              <a:gd name="adj" fmla="val 4014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3" name="Strzałka: pagon 32">
            <a:extLst>
              <a:ext uri="{FF2B5EF4-FFF2-40B4-BE49-F238E27FC236}">
                <a16:creationId xmlns:a16="http://schemas.microsoft.com/office/drawing/2014/main" id="{195DB450-5275-4FAF-8A27-4723F836B34A}"/>
              </a:ext>
            </a:extLst>
          </p:cNvPr>
          <p:cNvSpPr/>
          <p:nvPr/>
        </p:nvSpPr>
        <p:spPr>
          <a:xfrm rot="5400000">
            <a:off x="1426741" y="4600614"/>
            <a:ext cx="205195" cy="412697"/>
          </a:xfrm>
          <a:prstGeom prst="chevron">
            <a:avLst>
              <a:gd name="adj" fmla="val 4014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22052AD2-EF8A-427C-9045-A23E47CA315E}"/>
              </a:ext>
            </a:extLst>
          </p:cNvPr>
          <p:cNvSpPr txBox="1"/>
          <p:nvPr/>
        </p:nvSpPr>
        <p:spPr>
          <a:xfrm>
            <a:off x="432000" y="324141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Terminarz - przykłady</a:t>
            </a:r>
          </a:p>
        </p:txBody>
      </p:sp>
    </p:spTree>
    <p:extLst>
      <p:ext uri="{BB962C8B-B14F-4D97-AF65-F5344CB8AC3E}">
        <p14:creationId xmlns:p14="http://schemas.microsoft.com/office/powerpoint/2010/main" val="2108351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39E63709-6D03-4413-9CA9-7D6D1F354690}"/>
              </a:ext>
            </a:extLst>
          </p:cNvPr>
          <p:cNvSpPr txBox="1"/>
          <p:nvPr/>
        </p:nvSpPr>
        <p:spPr>
          <a:xfrm>
            <a:off x="3912243" y="482868"/>
            <a:ext cx="7809857" cy="58708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77.21.Z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Wypożyczanie i dzierżawa sprzętu rekreacyjnego i sportowego;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79.11.A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agentów turystycznych;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79.11.B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pośredników turystycznych;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79.12.Z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organizatorów turystyki;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79.90.A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pilotów wycieczek i przewodników turystycznych;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79.90.B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w zakresie informacji turystycznej;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79.90.C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Pozostała działalność usługowa w zakresie rezerwacji, gdzie indziej niesklasyfikowana;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82.30.Z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związana z organizacją targów, wystaw i kongresów; 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Calibri"/>
              </a:rPr>
              <a:t>85.51.Z </a:t>
            </a:r>
            <a:r>
              <a:rPr lang="pl-PL" sz="1600">
                <a:solidFill>
                  <a:schemeClr val="accent2"/>
                </a:solidFill>
                <a:ea typeface="+mn-lt"/>
                <a:cs typeface="Calibri"/>
              </a:rPr>
              <a:t>Pozaszkolne formy edukacji sportowej oraz zajęć sportowych i rekreacyjnych; </a:t>
            </a: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Calibri"/>
              </a:rPr>
              <a:t>85.52.Z </a:t>
            </a:r>
            <a:r>
              <a:rPr lang="pl-PL" sz="1600">
                <a:solidFill>
                  <a:schemeClr val="accent2"/>
                </a:solidFill>
                <a:ea typeface="+mn-lt"/>
                <a:cs typeface="Calibri"/>
              </a:rPr>
              <a:t>Pozaszkolne formy edukacji artystycznej;</a:t>
            </a: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Calibri"/>
              </a:rPr>
              <a:t>85.59.A </a:t>
            </a:r>
            <a:r>
              <a:rPr lang="pl-PL" sz="1600">
                <a:solidFill>
                  <a:schemeClr val="accent2"/>
                </a:solidFill>
                <a:ea typeface="+mn-lt"/>
                <a:cs typeface="Calibri"/>
              </a:rPr>
              <a:t>Nauka języków obcych;</a:t>
            </a:r>
          </a:p>
          <a:p>
            <a:pPr lvl="2">
              <a:spcAft>
                <a:spcPts val="700"/>
              </a:spcAft>
              <a:tabLst>
                <a:tab pos="457200" algn="l"/>
              </a:tabLst>
            </a:pPr>
            <a:r>
              <a:rPr lang="pl-PL" sz="1600" b="1">
                <a:solidFill>
                  <a:schemeClr val="accent1"/>
                </a:solidFill>
                <a:cs typeface="Calibri" panose="020F0502020204030204" pitchFamily="34" charset="0"/>
              </a:rPr>
              <a:t>85.59.B </a:t>
            </a:r>
            <a:r>
              <a:rPr lang="pl-PL" sz="1600">
                <a:solidFill>
                  <a:schemeClr val="accent2"/>
                </a:solidFill>
                <a:cs typeface="Calibri" panose="020F0502020204030204" pitchFamily="34" charset="0"/>
              </a:rPr>
              <a:t>Pozostałe pozaszkolne formy edukacji, gdzie indziej niesklasyfikowane;</a:t>
            </a:r>
          </a:p>
          <a:p>
            <a:pPr lvl="2">
              <a:spcAft>
                <a:spcPts val="7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86.90.A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fizjoterapeutyczna;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86.90.D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paramedyczna;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90.01.Z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związana z wystawianiem przedstawień artystycznych;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7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90.02.Z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wspomagająca wystawianie przedstawień artystycznych;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</p:txBody>
      </p:sp>
      <p:pic>
        <p:nvPicPr>
          <p:cNvPr id="7" name="Obraz 6" descr="Obraz zawierający niebo, most, zewnętrzne, budynek&#10;&#10;Opis wygenerowany automatycznie">
            <a:extLst>
              <a:ext uri="{FF2B5EF4-FFF2-40B4-BE49-F238E27FC236}">
                <a16:creationId xmlns:a16="http://schemas.microsoft.com/office/drawing/2014/main" id="{1723FFE8-2249-4E27-89B7-6A2F0DDC6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6" r="39458"/>
          <a:stretch/>
        </p:blipFill>
        <p:spPr>
          <a:xfrm>
            <a:off x="0" y="0"/>
            <a:ext cx="3931920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2947CB7-D3C0-4B54-AAC2-584105FFF2AA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65000">
                <a:schemeClr val="tx1">
                  <a:lumMod val="65000"/>
                  <a:lumOff val="35000"/>
                  <a:alpha val="85000"/>
                </a:schemeClr>
              </a:gs>
              <a:gs pos="4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395289-E8BC-4759-80FE-18767BAEC0C6}"/>
              </a:ext>
            </a:extLst>
          </p:cNvPr>
          <p:cNvSpPr txBox="1"/>
          <p:nvPr/>
        </p:nvSpPr>
        <p:spPr>
          <a:xfrm>
            <a:off x="956938" y="1967696"/>
            <a:ext cx="1998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MŚP</a:t>
            </a:r>
          </a:p>
          <a:p>
            <a:pPr algn="ctr"/>
            <a:r>
              <a:rPr lang="pl-PL" sz="2800">
                <a:solidFill>
                  <a:schemeClr val="bg1"/>
                </a:solidFill>
              </a:rPr>
              <a:t>54 kody PKD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F4387E06-C7B1-465E-9359-C148A178E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2596" y="817786"/>
            <a:ext cx="1049144" cy="104914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90AC35D-6C14-4E36-866B-53EFCA46D155}"/>
              </a:ext>
            </a:extLst>
          </p:cNvPr>
          <p:cNvSpPr txBox="1"/>
          <p:nvPr/>
        </p:nvSpPr>
        <p:spPr>
          <a:xfrm>
            <a:off x="193256" y="5570559"/>
            <a:ext cx="3306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1" algn="ctr"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Kod PKD Spółek Cywilnych weryfikowany jest na podstawie REGON</a:t>
            </a:r>
          </a:p>
        </p:txBody>
      </p:sp>
    </p:spTree>
    <p:extLst>
      <p:ext uri="{BB962C8B-B14F-4D97-AF65-F5344CB8AC3E}">
        <p14:creationId xmlns:p14="http://schemas.microsoft.com/office/powerpoint/2010/main" val="2841670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F71CDCD7-D63D-4C1A-876E-F3FB08F7683D}"/>
              </a:ext>
            </a:extLst>
          </p:cNvPr>
          <p:cNvSpPr txBox="1"/>
          <p:nvPr/>
        </p:nvSpPr>
        <p:spPr>
          <a:xfrm>
            <a:off x="3912243" y="474580"/>
            <a:ext cx="6321053" cy="58990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90.04.Z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obiektów kulturalnych;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91.02.Z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muzeów;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93.11.Z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obiektów sportowych;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93.12.Z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klubów sportowych;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93.13.Z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obiektów służących poprawie kondycji fizycznej;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93.19.Z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Pozostała działalność związana ze sportem;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93.21.Z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wesołych miasteczek i parków rozrywki;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93.29.A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pokojów zagadek, domów strachu, miejsc do tańczenia i w zakresie innych form rozrywki lub rekreacji organizowanych w pomieszczeniach lub w innych miejscach o zamkniętej przestrzeni; </a:t>
            </a: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93.29.B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Pozostała działalność rozrywkowa i rekreacyjna, gdzie indziej niesklasyfikowana;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93.29.Z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Pozostała działalność rozrywkowa i rekreacyjna; 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96.01.Z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Pranie i czyszczenie wyrobów włókienniczych i futrzarskich;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  <a:p>
            <a:pPr lvl="2">
              <a:spcAft>
                <a:spcPts val="800"/>
              </a:spcAft>
              <a:tabLst>
                <a:tab pos="457200" algn="l"/>
                <a:tab pos="1076325" algn="l"/>
              </a:tabLst>
            </a:pPr>
            <a:r>
              <a:rPr lang="pl-PL" sz="1600" b="1">
                <a:solidFill>
                  <a:schemeClr val="accent1"/>
                </a:solidFill>
                <a:ea typeface="+mn-lt"/>
                <a:cs typeface="+mn-lt"/>
              </a:rPr>
              <a:t>96.04.Z </a:t>
            </a:r>
            <a:r>
              <a:rPr lang="pl-PL" sz="1600">
                <a:solidFill>
                  <a:schemeClr val="accent2"/>
                </a:solidFill>
                <a:ea typeface="+mn-lt"/>
                <a:cs typeface="+mn-lt"/>
              </a:rPr>
              <a:t>Działalność usługowa związana z poprawą kondycji fizycznej,</a:t>
            </a:r>
            <a:endParaRPr lang="pl-PL" sz="1600">
              <a:solidFill>
                <a:schemeClr val="accent2"/>
              </a:solidFill>
              <a:cs typeface="Calibri" panose="020F0502020204030204"/>
            </a:endParaRPr>
          </a:p>
        </p:txBody>
      </p:sp>
      <p:pic>
        <p:nvPicPr>
          <p:cNvPr id="7" name="Obraz 6" descr="Obraz zawierający niebo, most, zewnętrzne, budynek&#10;&#10;Opis wygenerowany automatycznie">
            <a:extLst>
              <a:ext uri="{FF2B5EF4-FFF2-40B4-BE49-F238E27FC236}">
                <a16:creationId xmlns:a16="http://schemas.microsoft.com/office/drawing/2014/main" id="{42CA6188-5CF5-41D2-92C9-7A6F4C624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6" r="39458"/>
          <a:stretch/>
        </p:blipFill>
        <p:spPr>
          <a:xfrm>
            <a:off x="0" y="0"/>
            <a:ext cx="3931920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BD58A95-B2B5-49A2-8026-9C042AF9017B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65000">
                <a:schemeClr val="tx1">
                  <a:lumMod val="65000"/>
                  <a:lumOff val="35000"/>
                  <a:alpha val="85000"/>
                </a:schemeClr>
              </a:gs>
              <a:gs pos="4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ED12D57-8223-4B2A-A830-ACF9479FC083}"/>
              </a:ext>
            </a:extLst>
          </p:cNvPr>
          <p:cNvSpPr txBox="1"/>
          <p:nvPr/>
        </p:nvSpPr>
        <p:spPr>
          <a:xfrm>
            <a:off x="956938" y="1967696"/>
            <a:ext cx="1998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MŚP</a:t>
            </a:r>
          </a:p>
          <a:p>
            <a:pPr algn="ctr"/>
            <a:r>
              <a:rPr lang="pl-PL" sz="2800">
                <a:solidFill>
                  <a:schemeClr val="bg1"/>
                </a:solidFill>
              </a:rPr>
              <a:t>54 kody PKD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77464F2-611A-4E3B-BB8D-731DFB721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1442596" y="817786"/>
            <a:ext cx="1049144" cy="104914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739508D-D19E-4273-98A3-43836004ADCF}"/>
              </a:ext>
            </a:extLst>
          </p:cNvPr>
          <p:cNvSpPr txBox="1"/>
          <p:nvPr/>
        </p:nvSpPr>
        <p:spPr>
          <a:xfrm>
            <a:off x="193256" y="5570559"/>
            <a:ext cx="3306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1" algn="ctr"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Kod PKD Spółek Cywilnych weryfikowany jest na podstawie REGON</a:t>
            </a:r>
          </a:p>
        </p:txBody>
      </p:sp>
    </p:spTree>
    <p:extLst>
      <p:ext uri="{BB962C8B-B14F-4D97-AF65-F5344CB8AC3E}">
        <p14:creationId xmlns:p14="http://schemas.microsoft.com/office/powerpoint/2010/main" val="755527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10BB1-27ED-4E53-B5E0-58B6BE39A4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3280" y="718130"/>
            <a:ext cx="507206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>
                <a:solidFill>
                  <a:schemeClr val="accent2"/>
                </a:solidFill>
                <a:latin typeface="+mn-lt"/>
              </a:rPr>
              <a:t>Odnotowanie spadku przychodów ze sprzedaży</a:t>
            </a:r>
            <a:br>
              <a:rPr lang="pl-PL" sz="4000">
                <a:solidFill>
                  <a:schemeClr val="accent2"/>
                </a:solidFill>
              </a:rPr>
            </a:br>
            <a:r>
              <a:rPr lang="pl-PL" sz="2400">
                <a:solidFill>
                  <a:schemeClr val="accent2"/>
                </a:solidFill>
                <a:latin typeface="Calibri"/>
                <a:cs typeface="Calibri"/>
              </a:rPr>
              <a:t>o minimum </a:t>
            </a:r>
            <a:r>
              <a:rPr lang="pl-PL" sz="3600" b="1">
                <a:solidFill>
                  <a:schemeClr val="accent2"/>
                </a:solidFill>
                <a:latin typeface="Calibri"/>
                <a:cs typeface="Calibri"/>
              </a:rPr>
              <a:t>30</a:t>
            </a:r>
            <a:r>
              <a:rPr lang="pl-PL" sz="2400" b="1">
                <a:solidFill>
                  <a:schemeClr val="accent2"/>
                </a:solidFill>
                <a:latin typeface="Calibri"/>
                <a:cs typeface="Calibri"/>
              </a:rPr>
              <a:t>%</a:t>
            </a:r>
            <a:r>
              <a:rPr lang="pl-PL" sz="2400">
                <a:solidFill>
                  <a:schemeClr val="accent2"/>
                </a:solidFill>
                <a:latin typeface="Calibri"/>
                <a:cs typeface="Calibri"/>
              </a:rPr>
              <a:t> w okresach</a:t>
            </a: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79C535F-CFF2-424D-ADC2-CCBD7E80C1D5}"/>
              </a:ext>
            </a:extLst>
          </p:cNvPr>
          <p:cNvGrpSpPr/>
          <p:nvPr/>
        </p:nvGrpSpPr>
        <p:grpSpPr>
          <a:xfrm>
            <a:off x="5168180" y="4041449"/>
            <a:ext cx="5982261" cy="380480"/>
            <a:chOff x="5512827" y="3921488"/>
            <a:chExt cx="5982261" cy="380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EC7DFF4D-8D7F-47E8-A98B-B3E8D33F25C6}"/>
                </a:ext>
              </a:extLst>
            </p:cNvPr>
            <p:cNvCxnSpPr>
              <a:cxnSpLocks/>
            </p:cNvCxnSpPr>
            <p:nvPr/>
          </p:nvCxnSpPr>
          <p:spPr>
            <a:xfrm>
              <a:off x="5512827" y="4111728"/>
              <a:ext cx="5982261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rostokąt: zaokrąglone rogi 12">
              <a:extLst>
                <a:ext uri="{FF2B5EF4-FFF2-40B4-BE49-F238E27FC236}">
                  <a16:creationId xmlns:a16="http://schemas.microsoft.com/office/drawing/2014/main" id="{709F3530-DA1C-4D14-B5DE-6D502FB00504}"/>
                </a:ext>
              </a:extLst>
            </p:cNvPr>
            <p:cNvSpPr/>
            <p:nvPr/>
          </p:nvSpPr>
          <p:spPr>
            <a:xfrm>
              <a:off x="8206328" y="3921488"/>
              <a:ext cx="701749" cy="38048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80000" tIns="36000" rIns="180000" bIns="36000" rtlCol="0" anchor="ctr">
              <a:spAutoFit/>
            </a:bodyPr>
            <a:lstStyle/>
            <a:p>
              <a:pPr algn="ctr"/>
              <a:r>
                <a:rPr lang="pl-PL" sz="2000" b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lub</a:t>
              </a:r>
            </a:p>
          </p:txBody>
        </p: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35B3F007-1571-4F4B-8CF8-4D5BC38D76F5}"/>
              </a:ext>
            </a:extLst>
          </p:cNvPr>
          <p:cNvSpPr/>
          <p:nvPr/>
        </p:nvSpPr>
        <p:spPr>
          <a:xfrm>
            <a:off x="5221425" y="2402533"/>
            <a:ext cx="2169790" cy="1325563"/>
          </a:xfrm>
          <a:prstGeom prst="rect">
            <a:avLst/>
          </a:prstGeom>
          <a:solidFill>
            <a:srgbClr val="B6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7B63307-0405-461E-853A-08DC484B369F}"/>
              </a:ext>
            </a:extLst>
          </p:cNvPr>
          <p:cNvSpPr/>
          <p:nvPr/>
        </p:nvSpPr>
        <p:spPr>
          <a:xfrm>
            <a:off x="9033896" y="2402533"/>
            <a:ext cx="2169790" cy="1325563"/>
          </a:xfrm>
          <a:prstGeom prst="rect">
            <a:avLst/>
          </a:prstGeom>
          <a:solidFill>
            <a:srgbClr val="B6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62FF7DA-5EEB-4B22-BE62-4CC5543B0E42}"/>
              </a:ext>
            </a:extLst>
          </p:cNvPr>
          <p:cNvSpPr txBox="1"/>
          <p:nvPr/>
        </p:nvSpPr>
        <p:spPr>
          <a:xfrm>
            <a:off x="5623280" y="2603649"/>
            <a:ext cx="1366080" cy="923330"/>
          </a:xfrm>
          <a:prstGeom prst="rect">
            <a:avLst/>
          </a:prstGeom>
          <a:solidFill>
            <a:srgbClr val="B61928"/>
          </a:solidFill>
        </p:spPr>
        <p:txBody>
          <a:bodyPr wrap="none">
            <a:spAutoFit/>
          </a:bodyPr>
          <a:lstStyle/>
          <a:p>
            <a:pPr algn="ctr"/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1 kwietnia 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- 31 grudnia 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 b="1">
                <a:solidFill>
                  <a:schemeClr val="bg1"/>
                </a:solidFill>
                <a:latin typeface="Calibri" panose="020F0502020204030204" pitchFamily="34" charset="0"/>
              </a:rPr>
              <a:t>2020</a:t>
            </a:r>
            <a:endParaRPr lang="pl-PL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B070899-8D10-44DC-8A71-E8D20D19D399}"/>
              </a:ext>
            </a:extLst>
          </p:cNvPr>
          <p:cNvSpPr txBox="1"/>
          <p:nvPr/>
        </p:nvSpPr>
        <p:spPr>
          <a:xfrm>
            <a:off x="9435751" y="2603649"/>
            <a:ext cx="13660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1 kwietnia 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- 31 grudnia 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 b="1">
                <a:solidFill>
                  <a:schemeClr val="bg1"/>
                </a:solidFill>
                <a:latin typeface="Calibri" panose="020F0502020204030204" pitchFamily="34" charset="0"/>
              </a:rPr>
              <a:t>2019</a:t>
            </a:r>
            <a:endParaRPr lang="pl-PL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C98FFD2-8024-41E7-8B83-FFB50F679DE8}"/>
              </a:ext>
            </a:extLst>
          </p:cNvPr>
          <p:cNvSpPr txBox="1"/>
          <p:nvPr/>
        </p:nvSpPr>
        <p:spPr>
          <a:xfrm>
            <a:off x="7700108" y="2683991"/>
            <a:ext cx="1024896" cy="7626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  <a:t>w</a:t>
            </a:r>
            <a:b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  <a:t>stosunku</a:t>
            </a:r>
            <a:b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  <a:t>do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7566708-11BA-47D9-BF51-8D5B50603433}"/>
              </a:ext>
            </a:extLst>
          </p:cNvPr>
          <p:cNvSpPr/>
          <p:nvPr/>
        </p:nvSpPr>
        <p:spPr>
          <a:xfrm>
            <a:off x="5221425" y="4848008"/>
            <a:ext cx="216979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59BCC259-CE90-40FA-AA22-A8E706829B57}"/>
              </a:ext>
            </a:extLst>
          </p:cNvPr>
          <p:cNvSpPr/>
          <p:nvPr/>
        </p:nvSpPr>
        <p:spPr>
          <a:xfrm>
            <a:off x="9033896" y="4848008"/>
            <a:ext cx="216979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7BAD748-944C-40BD-B924-FB0DDC58B0E9}"/>
              </a:ext>
            </a:extLst>
          </p:cNvPr>
          <p:cNvSpPr txBox="1"/>
          <p:nvPr/>
        </p:nvSpPr>
        <p:spPr>
          <a:xfrm>
            <a:off x="5546112" y="5049124"/>
            <a:ext cx="15204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1 października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- 31 grudnia 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 b="1">
                <a:solidFill>
                  <a:schemeClr val="bg1"/>
                </a:solidFill>
                <a:latin typeface="Calibri" panose="020F0502020204030204" pitchFamily="34" charset="0"/>
              </a:rPr>
              <a:t>2020</a:t>
            </a:r>
            <a:endParaRPr lang="pl-PL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22A10FB-9E17-4CB7-8C68-C72E8B570F87}"/>
              </a:ext>
            </a:extLst>
          </p:cNvPr>
          <p:cNvSpPr txBox="1"/>
          <p:nvPr/>
        </p:nvSpPr>
        <p:spPr>
          <a:xfrm>
            <a:off x="9358583" y="5049124"/>
            <a:ext cx="15204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1 października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  <a:t>- 31 grudnia </a:t>
            </a:r>
            <a:br>
              <a:rPr lang="pl-PL" sz="18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1800" b="1">
                <a:solidFill>
                  <a:schemeClr val="bg1"/>
                </a:solidFill>
                <a:latin typeface="Calibri" panose="020F0502020204030204" pitchFamily="34" charset="0"/>
              </a:rPr>
              <a:t>2019</a:t>
            </a:r>
            <a:endParaRPr lang="pl-PL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1726174-1DE3-48A0-9157-6A6ED80E9F19}"/>
              </a:ext>
            </a:extLst>
          </p:cNvPr>
          <p:cNvSpPr txBox="1"/>
          <p:nvPr/>
        </p:nvSpPr>
        <p:spPr>
          <a:xfrm>
            <a:off x="7700108" y="5129466"/>
            <a:ext cx="1024896" cy="7626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  <a:t>w</a:t>
            </a:r>
            <a:b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  <a:t>stosunku</a:t>
            </a:r>
            <a:b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pl-PL" sz="1800">
                <a:solidFill>
                  <a:schemeClr val="accent2"/>
                </a:solidFill>
                <a:latin typeface="Calibri" panose="020F0502020204030204" pitchFamily="34" charset="0"/>
              </a:rPr>
              <a:t>do</a:t>
            </a:r>
          </a:p>
        </p:txBody>
      </p:sp>
      <p:pic>
        <p:nvPicPr>
          <p:cNvPr id="21" name="Obraz 20" descr="Obraz zawierający niebo, most, zewnętrzne, budynek&#10;&#10;Opis wygenerowany automatycznie">
            <a:extLst>
              <a:ext uri="{FF2B5EF4-FFF2-40B4-BE49-F238E27FC236}">
                <a16:creationId xmlns:a16="http://schemas.microsoft.com/office/drawing/2014/main" id="{6EFBE896-6A8D-4F6C-BE7C-ED2D26A1A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6" r="39458"/>
          <a:stretch/>
        </p:blipFill>
        <p:spPr>
          <a:xfrm>
            <a:off x="0" y="0"/>
            <a:ext cx="3931920" cy="685800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2CA3DFF8-8316-4694-863A-0FC8A382EF5F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65000">
                <a:schemeClr val="tx1">
                  <a:lumMod val="65000"/>
                  <a:lumOff val="35000"/>
                  <a:alpha val="85000"/>
                </a:schemeClr>
              </a:gs>
              <a:gs pos="4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F14C8E0F-D4BB-4723-B7D8-41052DC26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5722" y="2762358"/>
            <a:ext cx="1515522" cy="15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56A9CEDB-FB2C-47B1-8E2C-E430A4633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426782"/>
              </p:ext>
            </p:extLst>
          </p:nvPr>
        </p:nvGraphicFramePr>
        <p:xfrm>
          <a:off x="551121" y="1294030"/>
          <a:ext cx="11089758" cy="5292000"/>
        </p:xfrm>
        <a:graphic>
          <a:graphicData uri="http://schemas.openxmlformats.org/drawingml/2006/table">
            <a:tbl>
              <a:tblPr firstRow="1" bandRow="1"/>
              <a:tblGrid>
                <a:gridCol w="5279487">
                  <a:extLst>
                    <a:ext uri="{9D8B030D-6E8A-4147-A177-3AD203B41FA5}">
                      <a16:colId xmlns:a16="http://schemas.microsoft.com/office/drawing/2014/main" val="3866092967"/>
                    </a:ext>
                  </a:extLst>
                </a:gridCol>
                <a:gridCol w="5810271">
                  <a:extLst>
                    <a:ext uri="{9D8B030D-6E8A-4147-A177-3AD203B41FA5}">
                      <a16:colId xmlns:a16="http://schemas.microsoft.com/office/drawing/2014/main" val="150778444"/>
                    </a:ext>
                  </a:extLst>
                </a:gridCol>
              </a:tblGrid>
              <a:tr h="285498">
                <a:tc>
                  <a:txBody>
                    <a:bodyPr/>
                    <a:lstStyle/>
                    <a:p>
                      <a:pPr algn="ctr"/>
                      <a:r>
                        <a:rPr lang="pl-PL" b="1" spc="30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SPOSÓB WYKAZANIA</a:t>
                      </a:r>
                      <a:endParaRPr lang="pl-PL" b="1" strike="sngStrike" spc="30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spc="30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BENEFICJENT</a:t>
                      </a: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639711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wartość sprzedaży towarów i usług wykazaną w deklaracji </a:t>
                      </a:r>
                      <a:r>
                        <a:rPr lang="pl-PL" sz="1600" b="1">
                          <a:solidFill>
                            <a:schemeClr val="accent2"/>
                          </a:solidFill>
                        </a:rPr>
                        <a:t>JPK V7M </a:t>
                      </a:r>
                      <a:endParaRPr lang="pl-PL" sz="16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 przypadku Beneficjentów będących czynnymi podatnikami VAT rozliczającymi się miesięcznie</a:t>
                      </a:r>
                      <a:endParaRPr lang="pl-PL" sz="160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372557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wartość sprzedaży towarów i usług wykazaną w deklaracji </a:t>
                      </a:r>
                      <a:r>
                        <a:rPr lang="pl-PL" sz="1600" b="1">
                          <a:solidFill>
                            <a:schemeClr val="accent2"/>
                          </a:solidFill>
                        </a:rPr>
                        <a:t>JPK V7K </a:t>
                      </a: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(w zakresie sprzedaży za dany miesiąc</a:t>
                      </a:r>
                      <a:endParaRPr lang="pl-PL" sz="160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 przypadku Beneficjentów, będących czynnymi podatnikami VAT rozliczającymi się kwartalnie</a:t>
                      </a:r>
                      <a:endParaRPr lang="pl-PL" sz="160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428946"/>
                  </a:ext>
                </a:extLst>
              </a:tr>
              <a:tr h="2032881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przychód z innych źródeł (tzw. </a:t>
                      </a:r>
                      <a:r>
                        <a:rPr lang="pl-PL" sz="1600" b="1">
                          <a:solidFill>
                            <a:schemeClr val="accent2"/>
                          </a:solidFill>
                        </a:rPr>
                        <a:t>przychód operacyjny</a:t>
                      </a: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) 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 rozumieniu </a:t>
                      </a:r>
                      <a:r>
                        <a:rPr lang="pl-PL" sz="1600" b="1">
                          <a:solidFill>
                            <a:schemeClr val="accent2"/>
                          </a:solidFill>
                        </a:rPr>
                        <a:t>ustawy CIT </a:t>
                      </a: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albo przychód z działalności 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 rozumieniu </a:t>
                      </a:r>
                      <a:r>
                        <a:rPr lang="pl-PL" sz="1600" b="1">
                          <a:solidFill>
                            <a:schemeClr val="accent2"/>
                          </a:solidFill>
                        </a:rPr>
                        <a:t>ustawy PIT</a:t>
                      </a: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, stanowiące podstawę do obliczenia zaliczki na podatek CIT albo PIT</a:t>
                      </a:r>
                      <a:endParaRPr lang="pl-PL" sz="1600" b="1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C718E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będących czynnymi podatnikami VAT wystawiającymi faktury VAT marża (w tym beneficjentów, którzy wykazali co najmniej jedną fakturę objętą obowiązkiem VAT marży),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C718E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będących czynnymi podatnikami VAT, rozliczającymi się kasowo,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C718E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świadczących tylko i wyłącznie czynności zwolnione z VAT (zwolnienie przedmiotowe),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C718E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niebędących podatnikami VAT (w tym beneficjentów zwolnionych podmiotowo z VAT),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C718E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rozliczających się ryczałtem od przychodów ewidencjonowanych</a:t>
                      </a:r>
                      <a:endParaRPr lang="pl-PL" sz="1600" strike="noStrike" kern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550205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kwota </a:t>
                      </a: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wyliczona przez Beneficjenta na podstawie wystawionych faktur lub rachunków</a:t>
                      </a:r>
                      <a:endParaRPr lang="pl-PL" sz="1600" b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>
                          <a:solidFill>
                            <a:schemeClr val="accent2"/>
                          </a:solidFill>
                        </a:rPr>
                        <a:t>w stosunku do Beneficjenta korzystającego z karty podatkowej (niebędącego czynnym podatnikiem VAT)</a:t>
                      </a:r>
                      <a:endParaRPr lang="pl-PL" sz="1600" kern="120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06465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83DDF33F-6651-47A4-B8F3-C2089E997EA9}"/>
              </a:ext>
            </a:extLst>
          </p:cNvPr>
          <p:cNvSpPr txBox="1"/>
          <p:nvPr/>
        </p:nvSpPr>
        <p:spPr>
          <a:xfrm>
            <a:off x="432000" y="324141"/>
            <a:ext cx="5107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Spadek przychodów ze sprzedaży</a:t>
            </a:r>
          </a:p>
        </p:txBody>
      </p:sp>
    </p:spTree>
    <p:extLst>
      <p:ext uri="{BB962C8B-B14F-4D97-AF65-F5344CB8AC3E}">
        <p14:creationId xmlns:p14="http://schemas.microsoft.com/office/powerpoint/2010/main" val="19293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F794DA3-A0B5-452B-8BF3-B3D07642188A}"/>
              </a:ext>
            </a:extLst>
          </p:cNvPr>
          <p:cNvSpPr txBox="1"/>
          <p:nvPr/>
        </p:nvSpPr>
        <p:spPr>
          <a:xfrm>
            <a:off x="428263" y="324141"/>
            <a:ext cx="10004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Skutki podatkowe umorzenia subwencji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2638A9-EED2-4B59-AA0F-69E376B410A1}"/>
              </a:ext>
            </a:extLst>
          </p:cNvPr>
          <p:cNvSpPr txBox="1"/>
          <p:nvPr/>
        </p:nvSpPr>
        <p:spPr>
          <a:xfrm>
            <a:off x="428263" y="1757571"/>
            <a:ext cx="6867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accent2"/>
                </a:solidFill>
              </a:rPr>
              <a:t>Obecnie do przychodów zalicza się wartość umorzonych zobowiązań, w tym z tytułu uzyskanego finansowania. </a:t>
            </a:r>
          </a:p>
          <a:p>
            <a:endParaRPr lang="pl-PL">
              <a:solidFill>
                <a:schemeClr val="accent2"/>
              </a:solidFill>
            </a:endParaRPr>
          </a:p>
          <a:p>
            <a:r>
              <a:rPr lang="pl-PL">
                <a:solidFill>
                  <a:schemeClr val="accent2"/>
                </a:solidFill>
              </a:rPr>
              <a:t>Umorzenie kwoty subwencji stanowi przysporzenie dla przedsiębiorcy, zasady prawa podatkowego wiążą z tym zdarzeniem powstanie zobowiązania podatkowego. </a:t>
            </a:r>
          </a:p>
          <a:p>
            <a:endParaRPr lang="pl-PL">
              <a:solidFill>
                <a:schemeClr val="accent2"/>
              </a:solidFill>
            </a:endParaRPr>
          </a:p>
          <a:p>
            <a:r>
              <a:rPr lang="pl-PL">
                <a:solidFill>
                  <a:schemeClr val="accent2"/>
                </a:solidFill>
              </a:rPr>
              <a:t>Możliwość dokonania w 2021 częściowego zwolnienia z podatku dokonanych umorzeń analizowane będzie przez Ministerstwo Finansów </a:t>
            </a:r>
          </a:p>
          <a:p>
            <a:r>
              <a:rPr lang="pl-PL">
                <a:solidFill>
                  <a:schemeClr val="accent2"/>
                </a:solidFill>
              </a:rPr>
              <a:t>we współpracy z PFR.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0F8F89C-C3DD-4758-A799-51647CE250C9}"/>
              </a:ext>
            </a:extLst>
          </p:cNvPr>
          <p:cNvSpPr txBox="1"/>
          <p:nvPr/>
        </p:nvSpPr>
        <p:spPr>
          <a:xfrm>
            <a:off x="508000" y="4965945"/>
            <a:ext cx="4216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Zobacz: Komunikat Ministerstwa Finansów</a:t>
            </a:r>
            <a:endParaRPr lang="pl-PL">
              <a:solidFill>
                <a:schemeClr val="bg1"/>
              </a:solidFill>
            </a:endParaRPr>
          </a:p>
        </p:txBody>
      </p:sp>
      <p:pic>
        <p:nvPicPr>
          <p:cNvPr id="13" name="Grafika 12" descr="Kwadraty wypełnione za pomocą bardzo małym kwadratu">
            <a:extLst>
              <a:ext uri="{FF2B5EF4-FFF2-40B4-BE49-F238E27FC236}">
                <a16:creationId xmlns:a16="http://schemas.microsoft.com/office/drawing/2014/main" id="{30B82419-F6D6-430C-9DA1-D313FB427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5863" y="626714"/>
            <a:ext cx="5677598" cy="56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7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F794DA3-A0B5-452B-8BF3-B3D07642188A}"/>
              </a:ext>
            </a:extLst>
          </p:cNvPr>
          <p:cNvSpPr txBox="1"/>
          <p:nvPr/>
        </p:nvSpPr>
        <p:spPr>
          <a:xfrm>
            <a:off x="428263" y="324141"/>
            <a:ext cx="10004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Skutki podatkowe umorzenia subwencji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2638A9-EED2-4B59-AA0F-69E376B410A1}"/>
              </a:ext>
            </a:extLst>
          </p:cNvPr>
          <p:cNvSpPr txBox="1"/>
          <p:nvPr/>
        </p:nvSpPr>
        <p:spPr>
          <a:xfrm>
            <a:off x="428263" y="1757571"/>
            <a:ext cx="76113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>
                <a:solidFill>
                  <a:schemeClr val="accent2"/>
                </a:solidFill>
                <a:effectLst/>
              </a:rPr>
              <a:t>Otrzymanie środków w ramach TF:</a:t>
            </a:r>
            <a:r>
              <a:rPr lang="pl-PL" b="0" i="0">
                <a:solidFill>
                  <a:schemeClr val="accent2"/>
                </a:solidFill>
                <a:effectLst/>
              </a:rPr>
              <a:t> podatnicy nie zaliczają do przychodów podatkowych kwoty otrzymanego finansowania (traktowane są jako pożyczka).</a:t>
            </a:r>
          </a:p>
          <a:p>
            <a:endParaRPr lang="pl-PL" b="0" i="0">
              <a:solidFill>
                <a:schemeClr val="accent2"/>
              </a:solidFill>
              <a:effectLst/>
            </a:endParaRPr>
          </a:p>
          <a:p>
            <a:r>
              <a:rPr lang="pl-PL" b="1" i="0">
                <a:solidFill>
                  <a:schemeClr val="accent2"/>
                </a:solidFill>
                <a:effectLst/>
              </a:rPr>
              <a:t>Koszty sfinansowane ze środków z TF: </a:t>
            </a:r>
            <a:r>
              <a:rPr lang="pl-PL" b="0" i="0">
                <a:solidFill>
                  <a:schemeClr val="accent2"/>
                </a:solidFill>
                <a:effectLst/>
              </a:rPr>
              <a:t>kwalifikowane są do kosztów uzyskania przychodów na ogólnych zasadach. Wszystkie wydatki, które zostały pokryte ze środków przekazanych przez PFR, podlegają zaliczeniu do kosztów podatkowych, jeżeli spełniają ogólne przesłanki wynikające z ustaw podatkowych do takiej ich kwalifikacji. Kwalifikacji wydatków jako kosztów uzyskania przychodów nie zmienia umorzenie finansowania.</a:t>
            </a:r>
          </a:p>
          <a:p>
            <a:endParaRPr lang="pl-PL" b="0" i="0">
              <a:solidFill>
                <a:schemeClr val="accent2"/>
              </a:solidFill>
              <a:effectLst/>
            </a:endParaRPr>
          </a:p>
          <a:p>
            <a:r>
              <a:rPr lang="pl-PL" b="1" i="0">
                <a:solidFill>
                  <a:schemeClr val="accent2"/>
                </a:solidFill>
                <a:effectLst/>
              </a:rPr>
              <a:t>Zwrot środków otrzymanych w ramach TF:</a:t>
            </a:r>
            <a:r>
              <a:rPr lang="pl-PL" b="0" i="0">
                <a:solidFill>
                  <a:schemeClr val="accent2"/>
                </a:solidFill>
                <a:effectLst/>
              </a:rPr>
              <a:t> podatnicy nie zaliczają do kosztów uzyskania przychodów kwoty zwróconego finansowania. </a:t>
            </a:r>
          </a:p>
        </p:txBody>
      </p:sp>
      <p:pic>
        <p:nvPicPr>
          <p:cNvPr id="13" name="Grafika 12" descr="Kwadraty wypełnione za pomocą bardzo małym kwadratu">
            <a:extLst>
              <a:ext uri="{FF2B5EF4-FFF2-40B4-BE49-F238E27FC236}">
                <a16:creationId xmlns:a16="http://schemas.microsoft.com/office/drawing/2014/main" id="{30B82419-F6D6-430C-9DA1-D313FB427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863" y="626714"/>
            <a:ext cx="5677598" cy="56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35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F794DA3-A0B5-452B-8BF3-B3D07642188A}"/>
              </a:ext>
            </a:extLst>
          </p:cNvPr>
          <p:cNvSpPr txBox="1"/>
          <p:nvPr/>
        </p:nvSpPr>
        <p:spPr>
          <a:xfrm>
            <a:off x="428263" y="324141"/>
            <a:ext cx="10004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Skutki podatkowe umorzenia subwencji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2638A9-EED2-4B59-AA0F-69E376B410A1}"/>
              </a:ext>
            </a:extLst>
          </p:cNvPr>
          <p:cNvSpPr txBox="1"/>
          <p:nvPr/>
        </p:nvSpPr>
        <p:spPr>
          <a:xfrm>
            <a:off x="428263" y="1757571"/>
            <a:ext cx="76113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>
                <a:solidFill>
                  <a:schemeClr val="accent2"/>
                </a:solidFill>
                <a:effectLst/>
              </a:rPr>
              <a:t>Podatek od czynności cywilnoprawnych: </a:t>
            </a:r>
            <a:r>
              <a:rPr lang="pl-PL" b="0" i="0">
                <a:solidFill>
                  <a:schemeClr val="accent2"/>
                </a:solidFill>
                <a:effectLst/>
              </a:rPr>
              <a:t>kwota uzyskanego finansowania nie podlega podatkowi od czynności cywilnoprawnych. </a:t>
            </a:r>
          </a:p>
          <a:p>
            <a:endParaRPr lang="pl-PL" b="0" i="0">
              <a:solidFill>
                <a:schemeClr val="accent2"/>
              </a:solidFill>
              <a:effectLst/>
            </a:endParaRPr>
          </a:p>
          <a:p>
            <a:r>
              <a:rPr lang="pl-PL" b="1" i="0">
                <a:solidFill>
                  <a:schemeClr val="accent2"/>
                </a:solidFill>
                <a:effectLst/>
              </a:rPr>
              <a:t>Umorzenie finansowania: </a:t>
            </a:r>
            <a:r>
              <a:rPr lang="pl-PL" b="0" i="0">
                <a:solidFill>
                  <a:schemeClr val="accent2"/>
                </a:solidFill>
                <a:effectLst/>
              </a:rPr>
              <a:t>do przychodów zalicza się wartość umorzonych zobowiązań, w tym z tytułu uzyskanego finansowania. Umorzona kwota subwencji stanowi, </a:t>
            </a:r>
            <a:r>
              <a:rPr lang="pl-PL">
                <a:solidFill>
                  <a:schemeClr val="accent2"/>
                </a:solidFill>
              </a:rPr>
              <a:t>w dacie decyzji o umorzeniu, </a:t>
            </a:r>
            <a:r>
              <a:rPr lang="pl-PL" b="0" i="0">
                <a:solidFill>
                  <a:schemeClr val="accent2"/>
                </a:solidFill>
                <a:effectLst/>
              </a:rPr>
              <a:t>przysporzenie dla przedsiębiorcy i na mocy przepisów prawa podatkowego powstaje zobowiązanie podatkowe.</a:t>
            </a:r>
          </a:p>
        </p:txBody>
      </p:sp>
      <p:pic>
        <p:nvPicPr>
          <p:cNvPr id="13" name="Grafika 12" descr="Kwadraty wypełnione za pomocą bardzo małym kwadratu">
            <a:extLst>
              <a:ext uri="{FF2B5EF4-FFF2-40B4-BE49-F238E27FC236}">
                <a16:creationId xmlns:a16="http://schemas.microsoft.com/office/drawing/2014/main" id="{30B82419-F6D6-430C-9DA1-D313FB427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863" y="626714"/>
            <a:ext cx="5677598" cy="56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77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klawiatura, komputer, osoba, wewnątrz&#10;&#10;Opis wygenerowany automatycznie">
            <a:extLst>
              <a:ext uri="{FF2B5EF4-FFF2-40B4-BE49-F238E27FC236}">
                <a16:creationId xmlns:a16="http://schemas.microsoft.com/office/drawing/2014/main" id="{9683E613-E36D-41CB-8E13-00CFC5466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3" r="9605"/>
          <a:stretch/>
        </p:blipFill>
        <p:spPr>
          <a:xfrm>
            <a:off x="1" y="0"/>
            <a:ext cx="3946966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BBE49DF-351D-4E4B-8DBF-49930CC1E9CB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43F467-C93B-4720-9186-F1958FFD8EC1}"/>
              </a:ext>
            </a:extLst>
          </p:cNvPr>
          <p:cNvSpPr txBox="1"/>
          <p:nvPr/>
        </p:nvSpPr>
        <p:spPr>
          <a:xfrm>
            <a:off x="787646" y="3393701"/>
            <a:ext cx="2371675" cy="95410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Postępowanie </a:t>
            </a:r>
          </a:p>
          <a:p>
            <a:pPr algn="ctr"/>
            <a:r>
              <a:rPr lang="pl-PL" sz="2800" b="1">
                <a:solidFill>
                  <a:schemeClr val="bg1"/>
                </a:solidFill>
              </a:rPr>
              <a:t>wyjaśniające </a:t>
            </a:r>
            <a:endParaRPr lang="pl-PL" sz="28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8A2DD2-74B9-4AF1-9A5F-8D0AAB7FF590}"/>
              </a:ext>
            </a:extLst>
          </p:cNvPr>
          <p:cNvSpPr txBox="1"/>
          <p:nvPr/>
        </p:nvSpPr>
        <p:spPr>
          <a:xfrm>
            <a:off x="4469899" y="323378"/>
            <a:ext cx="1236236" cy="46166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1200"/>
              </a:spcAft>
              <a:tabLst>
                <a:tab pos="1612900" algn="l"/>
              </a:tabLst>
            </a:pPr>
            <a:r>
              <a:rPr lang="pl-PL" sz="2400" b="1">
                <a:solidFill>
                  <a:schemeClr val="accent2"/>
                </a:solidFill>
                <a:cs typeface="Calibri"/>
              </a:rPr>
              <a:t>WAŻNE!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6F13CD3B-2602-4815-B624-B5277AD6F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2671" y="5476726"/>
            <a:ext cx="587094" cy="58709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B53AC98-D240-4D15-A264-05848AFF48F4}"/>
              </a:ext>
            </a:extLst>
          </p:cNvPr>
          <p:cNvSpPr txBox="1"/>
          <p:nvPr/>
        </p:nvSpPr>
        <p:spPr>
          <a:xfrm>
            <a:off x="4362557" y="887577"/>
            <a:ext cx="6611927" cy="4170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800"/>
              </a:spcAft>
              <a:buClr>
                <a:srgbClr val="B61928"/>
              </a:buClr>
              <a:buFont typeface="+mj-lt"/>
              <a:buAutoNum type="arabicPeriod"/>
            </a:pPr>
            <a:r>
              <a:rPr lang="pl-PL" sz="2000">
                <a:solidFill>
                  <a:srgbClr val="545454"/>
                </a:solidFill>
                <a:cs typeface="Calibri"/>
              </a:rPr>
              <a:t>Beneficjent nie może rozpocząć postępowania wyjaśniającego przed uzyskaniem decyzji z PFR.</a:t>
            </a:r>
          </a:p>
          <a:p>
            <a:pPr marL="342900" indent="-342900">
              <a:spcAft>
                <a:spcPts val="1800"/>
              </a:spcAft>
              <a:buClr>
                <a:srgbClr val="B61928"/>
              </a:buClr>
              <a:buFont typeface="+mj-lt"/>
              <a:buAutoNum type="arabicPeriod"/>
            </a:pPr>
            <a:r>
              <a:rPr lang="pl-PL" sz="2000">
                <a:solidFill>
                  <a:srgbClr val="545454"/>
                </a:solidFill>
                <a:cs typeface="Calibri"/>
              </a:rPr>
              <a:t>Postępowanie wyjaśniające realizowane jest wyłącznie za pośrednictwem banku.</a:t>
            </a:r>
          </a:p>
          <a:p>
            <a:pPr marL="342900" indent="-342900">
              <a:spcAft>
                <a:spcPts val="1800"/>
              </a:spcAft>
              <a:buClr>
                <a:srgbClr val="B61928"/>
              </a:buClr>
              <a:buFont typeface="+mj-lt"/>
              <a:buAutoNum type="arabicPeriod"/>
            </a:pPr>
            <a:r>
              <a:rPr lang="pl-PL" sz="2000">
                <a:solidFill>
                  <a:srgbClr val="545454"/>
                </a:solidFill>
                <a:cs typeface="Calibri"/>
              </a:rPr>
              <a:t>Postępowanie wyjaśniające nie zwalnia z obowiązku terminowej spłaty subwencji, zgodnie z otrzymanym wcześniej harmonogramem.</a:t>
            </a:r>
          </a:p>
          <a:p>
            <a:pPr marL="342900" indent="-342900">
              <a:spcAft>
                <a:spcPts val="1800"/>
              </a:spcAft>
              <a:buClr>
                <a:srgbClr val="B61928"/>
              </a:buClr>
              <a:buFont typeface="+mj-lt"/>
              <a:buAutoNum type="arabicPeriod"/>
            </a:pPr>
            <a:r>
              <a:rPr lang="pl-PL" sz="2000">
                <a:solidFill>
                  <a:srgbClr val="545454"/>
                </a:solidFill>
                <a:cs typeface="Calibri"/>
              </a:rPr>
              <a:t>Postępowanie wyjaśniające nie dotyczy Beneficjentów, którzy zaakceptowali propozycję rozliczenia udostępnioną przez PFR bez zmiany kwoty subwencji finansowej do zwrotu (kwota bezsporna).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A761D95-A190-40BF-8F6A-093931566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2826" y="2119379"/>
            <a:ext cx="1121314" cy="1116816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FEC4EC10-3109-4B04-8A08-697631F6B214}"/>
              </a:ext>
            </a:extLst>
          </p:cNvPr>
          <p:cNvGrpSpPr/>
          <p:nvPr/>
        </p:nvGrpSpPr>
        <p:grpSpPr>
          <a:xfrm>
            <a:off x="4430718" y="5254752"/>
            <a:ext cx="6543767" cy="1391540"/>
            <a:chOff x="1863255" y="4067032"/>
            <a:chExt cx="6543767" cy="1485809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1009E4FB-56C7-4ABB-A6CA-B50BF2E5EA20}"/>
                </a:ext>
              </a:extLst>
            </p:cNvPr>
            <p:cNvSpPr/>
            <p:nvPr/>
          </p:nvSpPr>
          <p:spPr>
            <a:xfrm>
              <a:off x="2191906" y="4067032"/>
              <a:ext cx="6215116" cy="1485809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BA350508-F16F-47C4-827A-45048FDDDA4C}"/>
                </a:ext>
              </a:extLst>
            </p:cNvPr>
            <p:cNvGrpSpPr/>
            <p:nvPr/>
          </p:nvGrpSpPr>
          <p:grpSpPr>
            <a:xfrm>
              <a:off x="1863255" y="4332010"/>
              <a:ext cx="657299" cy="955852"/>
              <a:chOff x="1863255" y="4332010"/>
              <a:chExt cx="657299" cy="955852"/>
            </a:xfrm>
          </p:grpSpPr>
          <p:sp>
            <p:nvSpPr>
              <p:cNvPr id="16" name="Prostokąt 15">
                <a:extLst>
                  <a:ext uri="{FF2B5EF4-FFF2-40B4-BE49-F238E27FC236}">
                    <a16:creationId xmlns:a16="http://schemas.microsoft.com/office/drawing/2014/main" id="{E4526EE4-5DAA-4474-A822-D677E4A69666}"/>
                  </a:ext>
                </a:extLst>
              </p:cNvPr>
              <p:cNvSpPr/>
              <p:nvPr/>
            </p:nvSpPr>
            <p:spPr>
              <a:xfrm>
                <a:off x="2076865" y="4332010"/>
                <a:ext cx="229607" cy="955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7" name="Grafika 16">
                <a:extLst>
                  <a:ext uri="{FF2B5EF4-FFF2-40B4-BE49-F238E27FC236}">
                    <a16:creationId xmlns:a16="http://schemas.microsoft.com/office/drawing/2014/main" id="{CCE6BCBD-CD9F-410B-891E-16B3A29F1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863255" y="4431534"/>
                <a:ext cx="657299" cy="707052"/>
              </a:xfrm>
              <a:prstGeom prst="rect">
                <a:avLst/>
              </a:prstGeom>
            </p:spPr>
          </p:pic>
        </p:grp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91797C47-70F8-446D-B87C-89505577C9C1}"/>
                </a:ext>
              </a:extLst>
            </p:cNvPr>
            <p:cNvSpPr txBox="1"/>
            <p:nvPr/>
          </p:nvSpPr>
          <p:spPr>
            <a:xfrm>
              <a:off x="2985043" y="4170717"/>
              <a:ext cx="493286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b="1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Uwaga! Na złożenie zapytania w postępowaniu wyjaśniającym, Beneficjent ma 10 dni roboczych od udostępnienia przez PFR decyzji o wysokości subwencji finansowej podlegającej zwrotowi.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766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6F13CD3B-2602-4815-B624-B5277AD6F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8920" y="5672354"/>
            <a:ext cx="587094" cy="587094"/>
          </a:xfrm>
          <a:prstGeom prst="rect">
            <a:avLst/>
          </a:prstGeom>
        </p:spPr>
      </p:pic>
      <p:pic>
        <p:nvPicPr>
          <p:cNvPr id="7" name="Obraz 6" descr="Obraz zawierający klawiatura, komputer, osoba, wewnątrz&#10;&#10;Opis wygenerowany automatycznie">
            <a:extLst>
              <a:ext uri="{FF2B5EF4-FFF2-40B4-BE49-F238E27FC236}">
                <a16:creationId xmlns:a16="http://schemas.microsoft.com/office/drawing/2014/main" id="{8854C590-4F63-4209-BBF0-D5016AC8C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3" r="9605"/>
          <a:stretch/>
        </p:blipFill>
        <p:spPr>
          <a:xfrm>
            <a:off x="1" y="0"/>
            <a:ext cx="3946966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C67BD7B-5F96-4318-9E8F-A10FC4D55F76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F4FA30-DDC4-45DA-9A5B-6FCA9A61F42E}"/>
              </a:ext>
            </a:extLst>
          </p:cNvPr>
          <p:cNvSpPr txBox="1"/>
          <p:nvPr/>
        </p:nvSpPr>
        <p:spPr>
          <a:xfrm>
            <a:off x="787646" y="3393701"/>
            <a:ext cx="2371675" cy="95410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Postępowanie </a:t>
            </a:r>
          </a:p>
          <a:p>
            <a:pPr algn="ctr"/>
            <a:r>
              <a:rPr lang="pl-PL" sz="2800" b="1">
                <a:solidFill>
                  <a:schemeClr val="bg1"/>
                </a:solidFill>
              </a:rPr>
              <a:t>wyjaśniające </a:t>
            </a:r>
            <a:endParaRPr lang="pl-PL" sz="28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F91673D9-5BF1-4B6B-8501-B2980757B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2826" y="2119379"/>
            <a:ext cx="1121314" cy="111681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DAC2873-B9A5-4612-95AE-925398D5B029}"/>
              </a:ext>
            </a:extLst>
          </p:cNvPr>
          <p:cNvSpPr txBox="1"/>
          <p:nvPr/>
        </p:nvSpPr>
        <p:spPr>
          <a:xfrm>
            <a:off x="4428000" y="1312591"/>
            <a:ext cx="3031023" cy="46166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>
              <a:spcAft>
                <a:spcPts val="1800"/>
              </a:spcAft>
              <a:tabLst>
                <a:tab pos="1612900" algn="l"/>
              </a:tabLst>
            </a:pPr>
            <a:r>
              <a:rPr lang="pl-PL" sz="2400" b="1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Możesz zapytać PFR o:</a:t>
            </a:r>
            <a:endParaRPr lang="pl-PL" sz="2400" b="1" dirty="0">
              <a:solidFill>
                <a:schemeClr val="accent2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D62F4A07-5002-46D2-941C-4E7436D667BE}"/>
              </a:ext>
            </a:extLst>
          </p:cNvPr>
          <p:cNvGrpSpPr/>
          <p:nvPr/>
        </p:nvGrpSpPr>
        <p:grpSpPr>
          <a:xfrm>
            <a:off x="4996171" y="2169419"/>
            <a:ext cx="324000" cy="324000"/>
            <a:chOff x="851429" y="2505504"/>
            <a:chExt cx="324000" cy="324000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E28DCBA0-DAE7-41B9-95F7-F953DE4E0F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B61928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Prostokąt 12">
              <a:extLst>
                <a:ext uri="{FF2B5EF4-FFF2-40B4-BE49-F238E27FC236}">
                  <a16:creationId xmlns:a16="http://schemas.microsoft.com/office/drawing/2014/main" id="{61C0871B-7AF2-4F26-9139-01BBC348972F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1777022A-A094-4E16-9779-C278EE83A8E5}"/>
              </a:ext>
            </a:extLst>
          </p:cNvPr>
          <p:cNvGrpSpPr/>
          <p:nvPr/>
        </p:nvGrpSpPr>
        <p:grpSpPr>
          <a:xfrm>
            <a:off x="4951231" y="4089350"/>
            <a:ext cx="324000" cy="324000"/>
            <a:chOff x="851429" y="2505504"/>
            <a:chExt cx="324000" cy="324000"/>
          </a:xfrm>
        </p:grpSpPr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0D1CBBFA-441D-4461-B3EB-DE44C1F5C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D1796D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Prostokąt 12">
              <a:extLst>
                <a:ext uri="{FF2B5EF4-FFF2-40B4-BE49-F238E27FC236}">
                  <a16:creationId xmlns:a16="http://schemas.microsoft.com/office/drawing/2014/main" id="{CB60F460-752B-4EF7-9572-72AA51C44208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0F39825-09EE-44D7-BFD1-DC0A374C27BE}"/>
              </a:ext>
            </a:extLst>
          </p:cNvPr>
          <p:cNvSpPr txBox="1"/>
          <p:nvPr/>
        </p:nvSpPr>
        <p:spPr>
          <a:xfrm>
            <a:off x="5425039" y="2119379"/>
            <a:ext cx="5639992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>
              <a:buClr>
                <a:srgbClr val="B61928"/>
              </a:buClr>
              <a:tabLst>
                <a:tab pos="1612900" algn="l"/>
              </a:tabLst>
            </a:pPr>
            <a:r>
              <a:rPr lang="pl-PL" sz="2000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wysokość subwencji finansowej podlegającej zwrotowi, która została wskazana przez PFR </a:t>
            </a:r>
          </a:p>
          <a:p>
            <a:pPr marL="0" lvl="1">
              <a:buClr>
                <a:srgbClr val="B61928"/>
              </a:buClr>
              <a:tabLst>
                <a:tab pos="1612900" algn="l"/>
              </a:tabLst>
            </a:pPr>
            <a:r>
              <a:rPr lang="pl-PL" sz="2000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 decyzji, </a:t>
            </a:r>
            <a:r>
              <a:rPr lang="pl-PL" sz="2000" b="1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pod warunkiem udokumentowania różnic w treści decyzji</a:t>
            </a:r>
            <a:r>
              <a:rPr lang="pl-PL" sz="2000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a rzeczywistym stanem faktycznym,</a:t>
            </a:r>
          </a:p>
          <a:p>
            <a:pPr marL="0" lvl="1">
              <a:spcAft>
                <a:spcPts val="3000"/>
              </a:spcAft>
              <a:buClr>
                <a:srgbClr val="B61928"/>
              </a:buClr>
              <a:tabLst>
                <a:tab pos="1612900" algn="l"/>
              </a:tabLst>
            </a:pPr>
            <a:br>
              <a:rPr lang="pl-PL" sz="2000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pl-PL" sz="200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ecyzję informującą o zidentyfikowaniu przez PFR nieprawidłowości, które uniemożliwiają ustalenie wysokości subwencji </a:t>
            </a:r>
            <a:r>
              <a:rPr lang="pl-PL" sz="2000" dirty="0">
                <a:solidFill>
                  <a:schemeClr val="accent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pl-PL" sz="200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inansowej podlegającej zwrotowi</a:t>
            </a:r>
          </a:p>
        </p:txBody>
      </p:sp>
    </p:spTree>
    <p:extLst>
      <p:ext uri="{BB962C8B-B14F-4D97-AF65-F5344CB8AC3E}">
        <p14:creationId xmlns:p14="http://schemas.microsoft.com/office/powerpoint/2010/main" val="3907657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Obraz zawierający klawiatura, komputer, osoba, wewnątrz&#10;&#10;Opis wygenerowany automatycznie">
            <a:extLst>
              <a:ext uri="{FF2B5EF4-FFF2-40B4-BE49-F238E27FC236}">
                <a16:creationId xmlns:a16="http://schemas.microsoft.com/office/drawing/2014/main" id="{D6F7F12D-7F88-44A8-89B7-821FA894F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3" r="9605"/>
          <a:stretch/>
        </p:blipFill>
        <p:spPr>
          <a:xfrm>
            <a:off x="1" y="0"/>
            <a:ext cx="3946966" cy="6858000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096E14A3-DFBD-4DF6-A438-D8497A8D7352}"/>
              </a:ext>
            </a:extLst>
          </p:cNvPr>
          <p:cNvSpPr/>
          <p:nvPr/>
        </p:nvSpPr>
        <p:spPr>
          <a:xfrm>
            <a:off x="0" y="0"/>
            <a:ext cx="3946967" cy="685800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  <a:alpha val="90000"/>
                </a:schemeClr>
              </a:gs>
              <a:gs pos="65000">
                <a:schemeClr val="tx1">
                  <a:lumMod val="65000"/>
                  <a:lumOff val="35000"/>
                  <a:alpha val="70000"/>
                </a:schemeClr>
              </a:gs>
              <a:gs pos="0">
                <a:schemeClr val="tx1">
                  <a:lumMod val="65000"/>
                  <a:lumOff val="35000"/>
                  <a:alpha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0869D38F-5483-4CD1-848F-4D4B62B7CE93}"/>
              </a:ext>
            </a:extLst>
          </p:cNvPr>
          <p:cNvGrpSpPr/>
          <p:nvPr/>
        </p:nvGrpSpPr>
        <p:grpSpPr>
          <a:xfrm>
            <a:off x="4505857" y="4920220"/>
            <a:ext cx="6379001" cy="1280749"/>
            <a:chOff x="4525762" y="1836588"/>
            <a:chExt cx="6379001" cy="1280749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E4C005D9-00F3-42EE-98D5-92E2A9744C57}"/>
                </a:ext>
              </a:extLst>
            </p:cNvPr>
            <p:cNvSpPr/>
            <p:nvPr/>
          </p:nvSpPr>
          <p:spPr>
            <a:xfrm>
              <a:off x="4732774" y="1987116"/>
              <a:ext cx="6171989" cy="1130221"/>
            </a:xfrm>
            <a:prstGeom prst="rect">
              <a:avLst/>
            </a:prstGeom>
            <a:noFill/>
            <a:ln w="19050">
              <a:solidFill>
                <a:srgbClr val="D179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74A66BFA-00F9-4E5E-A7ED-436CC9EF5216}"/>
                </a:ext>
              </a:extLst>
            </p:cNvPr>
            <p:cNvSpPr/>
            <p:nvPr/>
          </p:nvSpPr>
          <p:spPr>
            <a:xfrm>
              <a:off x="4525762" y="1836588"/>
              <a:ext cx="575532" cy="612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D9EC0428-FF5D-4A48-A316-5671D53A665D}"/>
              </a:ext>
            </a:extLst>
          </p:cNvPr>
          <p:cNvGrpSpPr/>
          <p:nvPr/>
        </p:nvGrpSpPr>
        <p:grpSpPr>
          <a:xfrm>
            <a:off x="4566147" y="1716542"/>
            <a:ext cx="6318711" cy="2644889"/>
            <a:chOff x="4586052" y="1816491"/>
            <a:chExt cx="6318711" cy="3039306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377F78D3-E3F6-415F-916E-328D127FA423}"/>
                </a:ext>
              </a:extLst>
            </p:cNvPr>
            <p:cNvSpPr/>
            <p:nvPr/>
          </p:nvSpPr>
          <p:spPr>
            <a:xfrm>
              <a:off x="4732774" y="1987116"/>
              <a:ext cx="6171989" cy="2868681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D4B20761-8362-4FD2-B492-360F4CCF11B8}"/>
                </a:ext>
              </a:extLst>
            </p:cNvPr>
            <p:cNvSpPr/>
            <p:nvPr/>
          </p:nvSpPr>
          <p:spPr>
            <a:xfrm>
              <a:off x="4586052" y="1816491"/>
              <a:ext cx="575532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EDBE012-1040-47A4-BBBC-34E04BA29511}"/>
              </a:ext>
            </a:extLst>
          </p:cNvPr>
          <p:cNvSpPr txBox="1"/>
          <p:nvPr/>
        </p:nvSpPr>
        <p:spPr>
          <a:xfrm>
            <a:off x="4428000" y="643622"/>
            <a:ext cx="661034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b="1">
                <a:solidFill>
                  <a:schemeClr val="accent2"/>
                </a:solidFill>
              </a:rPr>
              <a:t>Subwencja finansowa podlega zwrotowi w całości w przypadku: 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5254CB-4B3D-4F3C-BAEB-9DE59325C9E2}"/>
              </a:ext>
            </a:extLst>
          </p:cNvPr>
          <p:cNvSpPr txBox="1"/>
          <p:nvPr/>
        </p:nvSpPr>
        <p:spPr>
          <a:xfrm>
            <a:off x="5086469" y="5220359"/>
            <a:ext cx="555492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B61928"/>
              </a:buClr>
            </a:pPr>
            <a:r>
              <a:rPr lang="pl-PL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ustalenia przez PFR, że Beneficjent naruszył </a:t>
            </a:r>
            <a:r>
              <a:rPr lang="pl-PL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 niż wskazane powyżej warunki programowe</a:t>
            </a:r>
            <a:r>
              <a:rPr lang="pl-PL" sz="16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które pociągają za sobą konieczność zwrotu subwencji finansowej.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2D6D2A6-4C7A-4A49-87BA-57A70D49CE7C}"/>
              </a:ext>
            </a:extLst>
          </p:cNvPr>
          <p:cNvSpPr txBox="1"/>
          <p:nvPr/>
        </p:nvSpPr>
        <p:spPr>
          <a:xfrm>
            <a:off x="5086468" y="2035921"/>
            <a:ext cx="5544879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B61928"/>
              </a:buClr>
            </a:pPr>
            <a:r>
              <a:rPr lang="pl-PL" sz="1600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niezłożenia Oświadczenia o Rozliczeniu subwencji przez beneficjenta, który:</a:t>
            </a:r>
          </a:p>
          <a:p>
            <a:pPr marL="285750" indent="-285750"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1600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nie przekazał do banku dokumentów poświadczających umocowanie osoby upoważnionej do zawarcia umowy subwencji finansowej</a:t>
            </a:r>
          </a:p>
          <a:p>
            <a:pPr>
              <a:buClr>
                <a:srgbClr val="B61928"/>
              </a:buClr>
            </a:pPr>
            <a:r>
              <a:rPr lang="pl-PL" sz="1600" b="1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         lub</a:t>
            </a:r>
          </a:p>
          <a:p>
            <a:pPr marL="285750" indent="-285750"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 sz="1600">
                <a:solidFill>
                  <a:schemeClr val="accent2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nie potwierdził przeniesienia rezydencji podatkowej na teren EOG (jeśli wymagane);</a:t>
            </a:r>
          </a:p>
          <a:p>
            <a:pPr marL="285750" indent="-285750">
              <a:buClr>
                <a:srgbClr val="B61928"/>
              </a:buClr>
              <a:buFont typeface="Arial" panose="020B0604020202020204" pitchFamily="34" charset="0"/>
              <a:buChar char="•"/>
            </a:pPr>
            <a:endParaRPr lang="pl-PL" sz="1600">
              <a:solidFill>
                <a:schemeClr val="accent2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A2476E-35BE-4F77-B42F-16869A7B19B8}"/>
              </a:ext>
            </a:extLst>
          </p:cNvPr>
          <p:cNvSpPr txBox="1"/>
          <p:nvPr/>
        </p:nvSpPr>
        <p:spPr>
          <a:xfrm>
            <a:off x="957821" y="3407324"/>
            <a:ext cx="2031325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Zwrot 100% </a:t>
            </a:r>
          </a:p>
          <a:p>
            <a:pPr algn="ctr"/>
            <a:r>
              <a:rPr lang="pl-PL" sz="2800" b="1">
                <a:solidFill>
                  <a:schemeClr val="bg1"/>
                </a:solidFill>
              </a:rPr>
              <a:t>subwencji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821D639-D729-4C6D-A475-4469957E4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2826" y="2119379"/>
            <a:ext cx="1121314" cy="1116816"/>
          </a:xfrm>
          <a:prstGeom prst="rect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3E12128D-C9C0-4AFE-8AD1-C666DF16209C}"/>
              </a:ext>
            </a:extLst>
          </p:cNvPr>
          <p:cNvSpPr>
            <a:spLocks noChangeAspect="1"/>
          </p:cNvSpPr>
          <p:nvPr/>
        </p:nvSpPr>
        <p:spPr>
          <a:xfrm>
            <a:off x="4463402" y="1647311"/>
            <a:ext cx="504000" cy="504000"/>
          </a:xfrm>
          <a:prstGeom prst="ellipse">
            <a:avLst/>
          </a:prstGeom>
          <a:solidFill>
            <a:srgbClr val="B61928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E84E2220-9979-4F2F-BB96-593D77593B03}"/>
              </a:ext>
            </a:extLst>
          </p:cNvPr>
          <p:cNvSpPr>
            <a:spLocks noChangeAspect="1"/>
          </p:cNvSpPr>
          <p:nvPr/>
        </p:nvSpPr>
        <p:spPr>
          <a:xfrm>
            <a:off x="4463402" y="4830893"/>
            <a:ext cx="504000" cy="504000"/>
          </a:xfrm>
          <a:prstGeom prst="ellipse">
            <a:avLst/>
          </a:prstGeom>
          <a:solidFill>
            <a:srgbClr val="D1796D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699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6BC54D1D-1A9D-4B33-9AA8-54B88DA20727}"/>
              </a:ext>
            </a:extLst>
          </p:cNvPr>
          <p:cNvSpPr/>
          <p:nvPr/>
        </p:nvSpPr>
        <p:spPr>
          <a:xfrm>
            <a:off x="6714313" y="5268686"/>
            <a:ext cx="4384171" cy="1099133"/>
          </a:xfrm>
          <a:prstGeom prst="rect">
            <a:avLst/>
          </a:prstGeom>
          <a:solidFill>
            <a:srgbClr val="D17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4264F8B-1828-4D4F-8757-9209502EC5DA}"/>
              </a:ext>
            </a:extLst>
          </p:cNvPr>
          <p:cNvSpPr txBox="1"/>
          <p:nvPr/>
        </p:nvSpPr>
        <p:spPr>
          <a:xfrm>
            <a:off x="6607840" y="4097591"/>
            <a:ext cx="4490644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pl-PL" sz="2000" b="1">
                <a:solidFill>
                  <a:schemeClr val="accent2"/>
                </a:solidFill>
              </a:rPr>
              <a:t>Podpisz oświadczenie </a:t>
            </a:r>
            <a:r>
              <a:rPr lang="pl-PL" sz="2000">
                <a:solidFill>
                  <a:schemeClr val="accent2"/>
                </a:solidFill>
              </a:rPr>
              <a:t>z wykorzystaniem narzędzi autoryzacyjnych w bankowości elektronicznej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9E00823-F6B0-4A8C-BF9A-35EEB5C14F39}"/>
              </a:ext>
            </a:extLst>
          </p:cNvPr>
          <p:cNvSpPr txBox="1"/>
          <p:nvPr/>
        </p:nvSpPr>
        <p:spPr>
          <a:xfrm>
            <a:off x="323706" y="1421581"/>
            <a:ext cx="6668813" cy="830997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Przed złożeniem oświadczenia o rozliczeniu </a:t>
            </a:r>
            <a:br>
              <a:rPr lang="pl-PL" sz="2800" b="1">
                <a:solidFill>
                  <a:schemeClr val="accent2"/>
                </a:solidFill>
              </a:rPr>
            </a:br>
            <a:r>
              <a:rPr lang="pl-PL" sz="2000" b="1">
                <a:solidFill>
                  <a:srgbClr val="B61928"/>
                </a:solidFill>
              </a:rPr>
              <a:t>(od tego zależy kwota do umorzenia):</a:t>
            </a:r>
            <a:endParaRPr lang="pl-PL" sz="2000" b="1">
              <a:solidFill>
                <a:srgbClr val="B61928"/>
              </a:solidFill>
              <a:cs typeface="Calibri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6DB287C-2DB9-4059-A6E7-51695D0EF4DE}"/>
              </a:ext>
            </a:extLst>
          </p:cNvPr>
          <p:cNvSpPr txBox="1"/>
          <p:nvPr/>
        </p:nvSpPr>
        <p:spPr>
          <a:xfrm>
            <a:off x="1327824" y="2462696"/>
            <a:ext cx="4107872" cy="3477875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2400"/>
              </a:spcAft>
              <a:buClr>
                <a:schemeClr val="accent1"/>
              </a:buClr>
              <a:buSzPct val="120000"/>
            </a:pPr>
            <a:r>
              <a:rPr lang="pl-PL" sz="2000" b="1" dirty="0">
                <a:solidFill>
                  <a:schemeClr val="accent2"/>
                </a:solidFill>
              </a:rPr>
              <a:t>Przeczytaj propozycję PFR dotyczącą rozliczenia</a:t>
            </a:r>
          </a:p>
          <a:p>
            <a:pPr>
              <a:spcAft>
                <a:spcPts val="2400"/>
              </a:spcAft>
              <a:buClr>
                <a:schemeClr val="accent1"/>
              </a:buClr>
              <a:buSzPct val="120000"/>
            </a:pPr>
            <a:r>
              <a:rPr lang="pl-PL" sz="2000" b="1" dirty="0">
                <a:solidFill>
                  <a:schemeClr val="accent2"/>
                </a:solidFill>
              </a:rPr>
              <a:t>Wyjaśnij rozbieżności w rejestrach publicznych </a:t>
            </a:r>
            <a:br>
              <a:rPr lang="pl-PL" sz="2000" b="1" dirty="0">
                <a:solidFill>
                  <a:schemeClr val="accent2"/>
                </a:solidFill>
              </a:rPr>
            </a:br>
            <a:r>
              <a:rPr lang="pl-PL" sz="2000" b="1" dirty="0">
                <a:solidFill>
                  <a:schemeClr val="accent2"/>
                </a:solidFill>
              </a:rPr>
              <a:t>- </a:t>
            </a:r>
            <a:r>
              <a:rPr lang="pl-PL" sz="2000" dirty="0">
                <a:solidFill>
                  <a:schemeClr val="accent2"/>
                </a:solidFill>
              </a:rPr>
              <a:t>jeżeli występują i dokonaj korekt</a:t>
            </a:r>
          </a:p>
          <a:p>
            <a:pPr>
              <a:spcAft>
                <a:spcPts val="2400"/>
              </a:spcAft>
              <a:buClr>
                <a:schemeClr val="accent1"/>
              </a:buClr>
              <a:buSzPct val="120000"/>
            </a:pPr>
            <a:r>
              <a:rPr lang="pl-PL" sz="2000" b="1" dirty="0">
                <a:solidFill>
                  <a:schemeClr val="accent2"/>
                </a:solidFill>
              </a:rPr>
              <a:t>Popraw dane, </a:t>
            </a:r>
            <a:r>
              <a:rPr lang="pl-PL" sz="2000" dirty="0">
                <a:solidFill>
                  <a:schemeClr val="accent2"/>
                </a:solidFill>
              </a:rPr>
              <a:t>jeżeli są nieprawidłowe</a:t>
            </a:r>
            <a:endParaRPr lang="pl-PL" sz="2000" dirty="0">
              <a:solidFill>
                <a:schemeClr val="accent2"/>
              </a:solidFill>
              <a:cs typeface="Calibri"/>
            </a:endParaRPr>
          </a:p>
          <a:p>
            <a:pPr>
              <a:spcAft>
                <a:spcPts val="2400"/>
              </a:spcAft>
              <a:buClr>
                <a:schemeClr val="accent1"/>
              </a:buClr>
              <a:buSzPct val="120000"/>
            </a:pPr>
            <a:r>
              <a:rPr lang="pl-PL" sz="2000" b="1" dirty="0">
                <a:solidFill>
                  <a:schemeClr val="accent2"/>
                </a:solidFill>
              </a:rPr>
              <a:t>Uzupełnij kwotę skumulowanej straty gotówkowej na sprzedaży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3BB1FA6-FBE6-448F-A8BF-0FFCEA7B69CB}"/>
              </a:ext>
            </a:extLst>
          </p:cNvPr>
          <p:cNvSpPr txBox="1"/>
          <p:nvPr/>
        </p:nvSpPr>
        <p:spPr>
          <a:xfrm>
            <a:off x="7630116" y="5443277"/>
            <a:ext cx="3447103" cy="7571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</a:pPr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podpisaniu nie ma możliwości korekty oświadczenia – na podstawie oświadczenia PFR wyda decyzję!</a:t>
            </a:r>
          </a:p>
        </p:txBody>
      </p:sp>
      <p:pic>
        <p:nvPicPr>
          <p:cNvPr id="19" name="Grafika 18">
            <a:extLst>
              <a:ext uri="{FF2B5EF4-FFF2-40B4-BE49-F238E27FC236}">
                <a16:creationId xmlns:a16="http://schemas.microsoft.com/office/drawing/2014/main" id="{47F8FF3F-637C-49C9-84F6-2FFE39C01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5713" y="5479784"/>
            <a:ext cx="657299" cy="657299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E2380193-F5B3-49C7-8A32-2EC9CE7C30D7}"/>
              </a:ext>
            </a:extLst>
          </p:cNvPr>
          <p:cNvSpPr>
            <a:spLocks noChangeAspect="1"/>
          </p:cNvSpPr>
          <p:nvPr/>
        </p:nvSpPr>
        <p:spPr>
          <a:xfrm>
            <a:off x="843613" y="2485966"/>
            <a:ext cx="360000" cy="360000"/>
          </a:xfrm>
          <a:prstGeom prst="ellipse">
            <a:avLst/>
          </a:prstGeom>
          <a:solidFill>
            <a:srgbClr val="B61928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A5AB3991-636E-4731-9936-E79E452187B2}"/>
              </a:ext>
            </a:extLst>
          </p:cNvPr>
          <p:cNvSpPr>
            <a:spLocks noChangeAspect="1"/>
          </p:cNvSpPr>
          <p:nvPr/>
        </p:nvSpPr>
        <p:spPr>
          <a:xfrm>
            <a:off x="843613" y="4621936"/>
            <a:ext cx="360000" cy="360000"/>
          </a:xfrm>
          <a:prstGeom prst="ellipse">
            <a:avLst/>
          </a:prstGeom>
          <a:solidFill>
            <a:srgbClr val="D1796D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7C569323-D36E-47CE-9B5C-71AEE4407E1C}"/>
              </a:ext>
            </a:extLst>
          </p:cNvPr>
          <p:cNvSpPr>
            <a:spLocks noChangeAspect="1"/>
          </p:cNvSpPr>
          <p:nvPr/>
        </p:nvSpPr>
        <p:spPr>
          <a:xfrm>
            <a:off x="6149880" y="2485966"/>
            <a:ext cx="360000" cy="360000"/>
          </a:xfrm>
          <a:prstGeom prst="ellipse">
            <a:avLst/>
          </a:prstGeom>
          <a:solidFill>
            <a:srgbClr val="B61928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FEB82AD2-9E65-4580-B8CA-7FAD2007B179}"/>
              </a:ext>
            </a:extLst>
          </p:cNvPr>
          <p:cNvSpPr>
            <a:spLocks noChangeAspect="1"/>
          </p:cNvSpPr>
          <p:nvPr/>
        </p:nvSpPr>
        <p:spPr>
          <a:xfrm>
            <a:off x="843613" y="3396144"/>
            <a:ext cx="360000" cy="360000"/>
          </a:xfrm>
          <a:prstGeom prst="ellipse">
            <a:avLst/>
          </a:prstGeom>
          <a:solidFill>
            <a:srgbClr val="C34B4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0F5A089E-5F4A-411A-A074-8BBE2A755140}"/>
              </a:ext>
            </a:extLst>
          </p:cNvPr>
          <p:cNvSpPr>
            <a:spLocks noChangeAspect="1"/>
          </p:cNvSpPr>
          <p:nvPr/>
        </p:nvSpPr>
        <p:spPr>
          <a:xfrm>
            <a:off x="843613" y="5235906"/>
            <a:ext cx="360000" cy="360000"/>
          </a:xfrm>
          <a:prstGeom prst="ellipse">
            <a:avLst/>
          </a:prstGeom>
          <a:solidFill>
            <a:srgbClr val="E1A79A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3D44A76C-C2A3-42A0-B930-8CC06F07545E}"/>
              </a:ext>
            </a:extLst>
          </p:cNvPr>
          <p:cNvSpPr>
            <a:spLocks noChangeAspect="1"/>
          </p:cNvSpPr>
          <p:nvPr/>
        </p:nvSpPr>
        <p:spPr>
          <a:xfrm>
            <a:off x="6149880" y="4117322"/>
            <a:ext cx="360000" cy="360000"/>
          </a:xfrm>
          <a:prstGeom prst="ellipse">
            <a:avLst/>
          </a:prstGeom>
          <a:solidFill>
            <a:srgbClr val="D1796D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5981924-58BE-4E75-A30A-7171897F1F12}"/>
              </a:ext>
            </a:extLst>
          </p:cNvPr>
          <p:cNvSpPr txBox="1"/>
          <p:nvPr/>
        </p:nvSpPr>
        <p:spPr>
          <a:xfrm>
            <a:off x="6607841" y="2427527"/>
            <a:ext cx="363813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  <a:buClr>
                <a:schemeClr val="accent1"/>
              </a:buClr>
              <a:buSzPct val="120000"/>
            </a:pPr>
            <a:r>
              <a:rPr lang="pl-PL" sz="2000" b="1">
                <a:solidFill>
                  <a:schemeClr val="accent2"/>
                </a:solidFill>
              </a:rPr>
              <a:t>Sprawdź i podaj spadek przychodów ze sprzedaży</a:t>
            </a:r>
          </a:p>
          <a:p>
            <a:pPr>
              <a:spcAft>
                <a:spcPts val="2400"/>
              </a:spcAft>
              <a:buClr>
                <a:schemeClr val="accent1"/>
              </a:buClr>
              <a:buSzPct val="120000"/>
            </a:pPr>
            <a:r>
              <a:rPr lang="pl-PL" sz="2000" b="1">
                <a:solidFill>
                  <a:schemeClr val="accent2"/>
                </a:solidFill>
              </a:rPr>
              <a:t>Sprawdź/popraw kody PKD </a:t>
            </a:r>
            <a:br>
              <a:rPr lang="pl-PL" sz="2000" b="1">
                <a:solidFill>
                  <a:schemeClr val="accent2"/>
                </a:solidFill>
              </a:rPr>
            </a:br>
            <a:endParaRPr lang="pl-PL" sz="2000">
              <a:solidFill>
                <a:schemeClr val="accent2"/>
              </a:solidFill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27445ED2-DB06-4AB7-BFAB-23FE9D6EB074}"/>
              </a:ext>
            </a:extLst>
          </p:cNvPr>
          <p:cNvSpPr>
            <a:spLocks noChangeAspect="1"/>
          </p:cNvSpPr>
          <p:nvPr/>
        </p:nvSpPr>
        <p:spPr>
          <a:xfrm>
            <a:off x="6149880" y="3337256"/>
            <a:ext cx="360000" cy="360000"/>
          </a:xfrm>
          <a:prstGeom prst="ellipse">
            <a:avLst/>
          </a:prstGeom>
          <a:solidFill>
            <a:srgbClr val="C34B4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DFC0B5E-A125-44B5-A347-F1A71579CDB5}"/>
              </a:ext>
            </a:extLst>
          </p:cNvPr>
          <p:cNvSpPr txBox="1"/>
          <p:nvPr/>
        </p:nvSpPr>
        <p:spPr>
          <a:xfrm>
            <a:off x="432000" y="324141"/>
            <a:ext cx="149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WAŻNE! 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932747-F510-4F3F-B404-211E3ADB8885}"/>
              </a:ext>
            </a:extLst>
          </p:cNvPr>
          <p:cNvSpPr txBox="1"/>
          <p:nvPr/>
        </p:nvSpPr>
        <p:spPr>
          <a:xfrm>
            <a:off x="9938716" y="2842388"/>
            <a:ext cx="2067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>
                <a:solidFill>
                  <a:schemeClr val="accent2"/>
                </a:solidFill>
              </a:rPr>
              <a:t>Ważne, jeżeli masz prawo </a:t>
            </a:r>
          </a:p>
          <a:p>
            <a:r>
              <a:rPr lang="pl-PL" sz="1400">
                <a:solidFill>
                  <a:schemeClr val="accent2"/>
                </a:solidFill>
              </a:rPr>
              <a:t>do 100% umorzenia </a:t>
            </a:r>
            <a:endParaRPr lang="pl-PL" sz="1400"/>
          </a:p>
        </p:txBody>
      </p:sp>
      <p:sp>
        <p:nvSpPr>
          <p:cNvPr id="24" name="Nawias klamrowy zamykający 23">
            <a:extLst>
              <a:ext uri="{FF2B5EF4-FFF2-40B4-BE49-F238E27FC236}">
                <a16:creationId xmlns:a16="http://schemas.microsoft.com/office/drawing/2014/main" id="{9C66D4D6-ED7A-4947-9608-2302747F051A}"/>
              </a:ext>
            </a:extLst>
          </p:cNvPr>
          <p:cNvSpPr/>
          <p:nvPr/>
        </p:nvSpPr>
        <p:spPr>
          <a:xfrm>
            <a:off x="9668508" y="2544162"/>
            <a:ext cx="270208" cy="1106202"/>
          </a:xfrm>
          <a:prstGeom prst="rightBrace">
            <a:avLst>
              <a:gd name="adj1" fmla="val 0"/>
              <a:gd name="adj2" fmla="val 48206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138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8E891C8-D698-4946-B592-4372E4410EA8}"/>
              </a:ext>
            </a:extLst>
          </p:cNvPr>
          <p:cNvSpPr/>
          <p:nvPr/>
        </p:nvSpPr>
        <p:spPr>
          <a:xfrm>
            <a:off x="750462" y="1908032"/>
            <a:ext cx="8770636" cy="2422808"/>
          </a:xfrm>
          <a:prstGeom prst="rect">
            <a:avLst/>
          </a:prstGeom>
          <a:solidFill>
            <a:srgbClr val="0C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9351CBA2-531C-4242-B8F1-A4B65E8CA545}"/>
              </a:ext>
            </a:extLst>
          </p:cNvPr>
          <p:cNvSpPr txBox="1"/>
          <p:nvPr/>
        </p:nvSpPr>
        <p:spPr>
          <a:xfrm>
            <a:off x="1044119" y="4671136"/>
            <a:ext cx="6553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>
                <a:solidFill>
                  <a:schemeClr val="accent2"/>
                </a:solidFill>
              </a:rPr>
              <a:t>Tarcza Finansowa 1.0</a:t>
            </a:r>
          </a:p>
          <a:p>
            <a:r>
              <a:rPr lang="pl-PL" sz="2400">
                <a:solidFill>
                  <a:schemeClr val="accent2"/>
                </a:solidFill>
              </a:rPr>
              <a:t>Rozliczenie subwencji – pytania i odpowiedzi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4EBD4208-BD98-497A-B4A7-59DDF9981A6B}"/>
              </a:ext>
            </a:extLst>
          </p:cNvPr>
          <p:cNvGrpSpPr/>
          <p:nvPr/>
        </p:nvGrpSpPr>
        <p:grpSpPr>
          <a:xfrm>
            <a:off x="8601876" y="762237"/>
            <a:ext cx="2712551" cy="5441761"/>
            <a:chOff x="8355077" y="1028043"/>
            <a:chExt cx="2712551" cy="5441761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21CECED4-4858-42AA-972A-23EAE2709F64}"/>
                </a:ext>
              </a:extLst>
            </p:cNvPr>
            <p:cNvGrpSpPr/>
            <p:nvPr/>
          </p:nvGrpSpPr>
          <p:grpSpPr>
            <a:xfrm>
              <a:off x="8355077" y="1028043"/>
              <a:ext cx="2712551" cy="5441761"/>
              <a:chOff x="6251067" y="1028043"/>
              <a:chExt cx="2712551" cy="5441761"/>
            </a:xfrm>
          </p:grpSpPr>
          <p:sp>
            <p:nvSpPr>
              <p:cNvPr id="3" name="Prostokąt: zaokrąglone rogi 2">
                <a:extLst>
                  <a:ext uri="{FF2B5EF4-FFF2-40B4-BE49-F238E27FC236}">
                    <a16:creationId xmlns:a16="http://schemas.microsoft.com/office/drawing/2014/main" id="{18E29B0E-6F38-44B9-BE50-4F2A8A1453E2}"/>
                  </a:ext>
                </a:extLst>
              </p:cNvPr>
              <p:cNvSpPr/>
              <p:nvPr/>
            </p:nvSpPr>
            <p:spPr>
              <a:xfrm>
                <a:off x="6320388" y="1117365"/>
                <a:ext cx="2573909" cy="5263116"/>
              </a:xfrm>
              <a:prstGeom prst="roundRect">
                <a:avLst>
                  <a:gd name="adj" fmla="val 1336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7" name="Obraz 6">
                <a:extLst>
                  <a:ext uri="{FF2B5EF4-FFF2-40B4-BE49-F238E27FC236}">
                    <a16:creationId xmlns:a16="http://schemas.microsoft.com/office/drawing/2014/main" id="{E2606F32-9DE4-4D07-8C98-34431E57A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067" y="1028043"/>
                <a:ext cx="2712551" cy="5441761"/>
              </a:xfrm>
              <a:prstGeom prst="rect">
                <a:avLst/>
              </a:prstGeom>
            </p:spPr>
          </p:pic>
        </p:grp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C4C22988-C2BA-41F9-A231-5679F8C1FCB3}"/>
                </a:ext>
              </a:extLst>
            </p:cNvPr>
            <p:cNvSpPr txBox="1"/>
            <p:nvPr/>
          </p:nvSpPr>
          <p:spPr>
            <a:xfrm>
              <a:off x="8624197" y="2613680"/>
              <a:ext cx="217431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b="1">
                  <a:solidFill>
                    <a:schemeClr val="bg1"/>
                  </a:solidFill>
                </a:rPr>
                <a:t>Infolinia PFR</a:t>
              </a:r>
            </a:p>
            <a:p>
              <a:r>
                <a:rPr lang="pl-PL" sz="1400">
                  <a:solidFill>
                    <a:schemeClr val="bg1"/>
                  </a:solidFill>
                </a:rPr>
                <a:t>Dostępność doradców:</a:t>
              </a:r>
            </a:p>
            <a:p>
              <a:r>
                <a:rPr lang="pl-PL" sz="1400">
                  <a:solidFill>
                    <a:schemeClr val="bg1"/>
                  </a:solidFill>
                </a:rPr>
                <a:t>od poniedziałku do piątku </a:t>
              </a:r>
            </a:p>
            <a:p>
              <a:r>
                <a:rPr lang="pl-PL" sz="1400">
                  <a:solidFill>
                    <a:schemeClr val="bg1"/>
                  </a:solidFill>
                </a:rPr>
                <a:t>w godz. 8:00 – 17:00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3C764DB4-3CAA-458A-927A-74B595DBF1D8}"/>
                </a:ext>
              </a:extLst>
            </p:cNvPr>
            <p:cNvSpPr txBox="1"/>
            <p:nvPr/>
          </p:nvSpPr>
          <p:spPr>
            <a:xfrm>
              <a:off x="8850380" y="4890776"/>
              <a:ext cx="1721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400" b="1">
                  <a:solidFill>
                    <a:schemeClr val="bg1"/>
                  </a:solidFill>
                </a:rPr>
                <a:t>800 800 120</a:t>
              </a:r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A9172CA-C080-4B98-97EF-1A1FCA31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2124" y="1652588"/>
              <a:ext cx="1318456" cy="521250"/>
            </a:xfrm>
            <a:prstGeom prst="rect">
              <a:avLst/>
            </a:prstGeom>
          </p:spPr>
        </p:pic>
        <p:pic>
          <p:nvPicPr>
            <p:cNvPr id="6" name="Grafika 5" descr="Zestaw głośnomówiący z wypełnieniem pełnym">
              <a:extLst>
                <a:ext uri="{FF2B5EF4-FFF2-40B4-BE49-F238E27FC236}">
                  <a16:creationId xmlns:a16="http://schemas.microsoft.com/office/drawing/2014/main" id="{5105ED47-345E-4C97-9D41-F9039030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43620" y="4011157"/>
              <a:ext cx="735464" cy="735464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AFCCCA4-239E-4996-A996-BD72B95E94D7}"/>
              </a:ext>
            </a:extLst>
          </p:cNvPr>
          <p:cNvSpPr txBox="1"/>
          <p:nvPr/>
        </p:nvSpPr>
        <p:spPr>
          <a:xfrm>
            <a:off x="670728" y="762237"/>
            <a:ext cx="2287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b="1">
                <a:solidFill>
                  <a:srgbClr val="545454"/>
                </a:solidFill>
              </a:rPr>
              <a:t>WAŻNE!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3CCA70A-B74F-47C4-8472-400F85CBFF6B}"/>
              </a:ext>
            </a:extLst>
          </p:cNvPr>
          <p:cNvSpPr txBox="1"/>
          <p:nvPr/>
        </p:nvSpPr>
        <p:spPr>
          <a:xfrm>
            <a:off x="1102323" y="2081758"/>
            <a:ext cx="76099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B61928"/>
              </a:buClr>
            </a:pPr>
            <a:r>
              <a:rPr lang="pl-PL" sz="2400" b="1">
                <a:solidFill>
                  <a:schemeClr val="bg1"/>
                </a:solidFill>
                <a:cs typeface="Calibri"/>
              </a:rPr>
              <a:t>Beneficjencie:</a:t>
            </a:r>
          </a:p>
          <a:p>
            <a:pPr marL="285750" indent="-285750"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1"/>
                </a:solidFill>
                <a:cs typeface="Calibri"/>
              </a:rPr>
              <a:t>Bądź w kontakcie z bankiem</a:t>
            </a:r>
          </a:p>
          <a:p>
            <a:pPr marL="285750" indent="-285750"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1"/>
                </a:solidFill>
                <a:cs typeface="Calibri"/>
              </a:rPr>
              <a:t>Sprawdzaj komunikaty w bankowości elektronicznej</a:t>
            </a:r>
          </a:p>
          <a:p>
            <a:pPr marL="285750" indent="-285750">
              <a:spcAft>
                <a:spcPts val="10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bg1"/>
                </a:solidFill>
                <a:cs typeface="Calibri"/>
              </a:rPr>
              <a:t>Śledź stronę </a:t>
            </a:r>
            <a:r>
              <a:rPr lang="pl-PL" sz="2400">
                <a:solidFill>
                  <a:schemeClr val="bg1"/>
                </a:solidFill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PFR S.A</a:t>
            </a:r>
            <a:endParaRPr lang="pl-PL" sz="24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A82E85C7-2C4F-435F-A417-BFE9DC6C4261}"/>
              </a:ext>
            </a:extLst>
          </p:cNvPr>
          <p:cNvGrpSpPr/>
          <p:nvPr/>
        </p:nvGrpSpPr>
        <p:grpSpPr>
          <a:xfrm>
            <a:off x="1132467" y="5575834"/>
            <a:ext cx="2193537" cy="400110"/>
            <a:chOff x="1102323" y="5535642"/>
            <a:chExt cx="2193537" cy="400110"/>
          </a:xfrm>
        </p:grpSpPr>
        <p:sp>
          <p:nvSpPr>
            <p:cNvPr id="75" name="pole tekstowe 74">
              <a:extLst>
                <a:ext uri="{FF2B5EF4-FFF2-40B4-BE49-F238E27FC236}">
                  <a16:creationId xmlns:a16="http://schemas.microsoft.com/office/drawing/2014/main" id="{46408D0E-13CA-42D4-9560-4254B8E324E4}"/>
                </a:ext>
              </a:extLst>
            </p:cNvPr>
            <p:cNvSpPr txBox="1"/>
            <p:nvPr/>
          </p:nvSpPr>
          <p:spPr>
            <a:xfrm>
              <a:off x="1102323" y="5535642"/>
              <a:ext cx="2193537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lvl="1"/>
              <a:r>
                <a:rPr lang="pl-PL" sz="2000" b="1">
                  <a:solidFill>
                    <a:schemeClr val="bg1"/>
                  </a:solidFill>
                </a:rPr>
                <a:t>Pobierz Q&amp;A</a:t>
              </a:r>
            </a:p>
          </p:txBody>
        </p:sp>
        <p:pic>
          <p:nvPicPr>
            <p:cNvPr id="12" name="Grafika 11" descr="Papier z wypełnieniem pełnym">
              <a:extLst>
                <a:ext uri="{FF2B5EF4-FFF2-40B4-BE49-F238E27FC236}">
                  <a16:creationId xmlns:a16="http://schemas.microsoft.com/office/drawing/2014/main" id="{61D2501D-37C7-42D7-B92F-844719972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9434" y="5569150"/>
              <a:ext cx="333093" cy="333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49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B97EF2C-2E11-41A6-AD6C-1412561643E6}"/>
              </a:ext>
            </a:extLst>
          </p:cNvPr>
          <p:cNvSpPr txBox="1"/>
          <p:nvPr/>
        </p:nvSpPr>
        <p:spPr>
          <a:xfrm>
            <a:off x="1562528" y="2298560"/>
            <a:ext cx="9355187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B61928"/>
              </a:buClr>
            </a:pPr>
            <a:r>
              <a:rPr lang="pl-PL" sz="2400">
                <a:solidFill>
                  <a:schemeClr val="accent2"/>
                </a:solidFill>
                <a:latin typeface="Calibri"/>
                <a:cs typeface="Calibri"/>
              </a:rPr>
              <a:t>potwierdzenie, że osoba składająca wniosek o subwencję/odwołanie </a:t>
            </a:r>
            <a:endParaRPr lang="pl-PL">
              <a:solidFill>
                <a:schemeClr val="accent2"/>
              </a:solidFill>
            </a:endParaRPr>
          </a:p>
          <a:p>
            <a:pPr>
              <a:spcAft>
                <a:spcPts val="1200"/>
              </a:spcAft>
            </a:pPr>
            <a:r>
              <a:rPr lang="pl-PL" sz="2400">
                <a:solidFill>
                  <a:schemeClr val="accent2"/>
                </a:solidFill>
                <a:latin typeface="Calibri"/>
                <a:cs typeface="Calibri"/>
              </a:rPr>
              <a:t>była do tego uprawniona*,</a:t>
            </a:r>
            <a:endParaRPr lang="pl-PL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  <a:buClr>
                <a:srgbClr val="B61928"/>
              </a:buClr>
            </a:pPr>
            <a:r>
              <a:rPr lang="pl-PL" sz="2400">
                <a:solidFill>
                  <a:schemeClr val="accent2"/>
                </a:solidFill>
                <a:latin typeface="Calibri"/>
                <a:cs typeface="Calibri"/>
              </a:rPr>
              <a:t>potwierdzenia przeniesienia rezydencji podatkowej (jeśli dotyczy),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F44E416-15A5-4ACC-8CC9-31AF760C71DC}"/>
              </a:ext>
            </a:extLst>
          </p:cNvPr>
          <p:cNvSpPr txBox="1"/>
          <p:nvPr/>
        </p:nvSpPr>
        <p:spPr>
          <a:xfrm>
            <a:off x="887808" y="6164527"/>
            <a:ext cx="96527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i="1">
                <a:solidFill>
                  <a:schemeClr val="accent2"/>
                </a:solidFill>
                <a:latin typeface="Calibri"/>
                <a:cs typeface="Calibri"/>
              </a:rPr>
              <a:t>*jeżeli Beneficjent nie dopełnił tego obowiązku wcześniej lub nie zrobił tego prawidłowo.  </a:t>
            </a:r>
            <a:endParaRPr lang="pl-PL" i="1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F473E24-9DC3-4E80-A692-1F4B479EF24F}"/>
              </a:ext>
            </a:extLst>
          </p:cNvPr>
          <p:cNvSpPr txBox="1"/>
          <p:nvPr/>
        </p:nvSpPr>
        <p:spPr>
          <a:xfrm>
            <a:off x="432000" y="1642989"/>
            <a:ext cx="3039935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sz="2400" b="1">
                <a:solidFill>
                  <a:schemeClr val="accent2"/>
                </a:solidFill>
              </a:rPr>
              <a:t>Wymagane jest m.in.:</a:t>
            </a:r>
            <a:endParaRPr lang="pl-PL">
              <a:solidFill>
                <a:schemeClr val="accent2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36B2449-F288-4532-BFA6-E26CDEFC5CAF}"/>
              </a:ext>
            </a:extLst>
          </p:cNvPr>
          <p:cNvSpPr txBox="1"/>
          <p:nvPr/>
        </p:nvSpPr>
        <p:spPr>
          <a:xfrm>
            <a:off x="432000" y="238797"/>
            <a:ext cx="6894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Pamiętaj o konieczności złożenia oświadczeń </a:t>
            </a:r>
            <a:br>
              <a:rPr lang="pl-PL" sz="2800" b="1">
                <a:solidFill>
                  <a:schemeClr val="accent2"/>
                </a:solidFill>
              </a:rPr>
            </a:br>
            <a:r>
              <a:rPr lang="pl-PL" sz="2800" b="1">
                <a:solidFill>
                  <a:schemeClr val="accent2"/>
                </a:solidFill>
              </a:rPr>
              <a:t>zawartych w Oświadczeniu o Rozliczeniu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7DF8102-E046-40D4-8405-A4CF7FE04E32}"/>
              </a:ext>
            </a:extLst>
          </p:cNvPr>
          <p:cNvGrpSpPr/>
          <p:nvPr/>
        </p:nvGrpSpPr>
        <p:grpSpPr>
          <a:xfrm>
            <a:off x="2824117" y="4067032"/>
            <a:ext cx="6543767" cy="1485809"/>
            <a:chOff x="1863255" y="4067032"/>
            <a:chExt cx="6543767" cy="1485809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C70F912-816B-4C53-B239-CCF2864071F9}"/>
                </a:ext>
              </a:extLst>
            </p:cNvPr>
            <p:cNvSpPr/>
            <p:nvPr/>
          </p:nvSpPr>
          <p:spPr>
            <a:xfrm>
              <a:off x="2191906" y="4067032"/>
              <a:ext cx="6215116" cy="1485809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9A114250-4712-4418-AAE9-3D16C78D9FAE}"/>
                </a:ext>
              </a:extLst>
            </p:cNvPr>
            <p:cNvGrpSpPr/>
            <p:nvPr/>
          </p:nvGrpSpPr>
          <p:grpSpPr>
            <a:xfrm>
              <a:off x="1863255" y="4332010"/>
              <a:ext cx="657299" cy="955852"/>
              <a:chOff x="1863255" y="4332010"/>
              <a:chExt cx="657299" cy="955852"/>
            </a:xfrm>
          </p:grpSpPr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9C774E12-9EB1-4737-9BC5-CA5AAD7C88E2}"/>
                  </a:ext>
                </a:extLst>
              </p:cNvPr>
              <p:cNvSpPr/>
              <p:nvPr/>
            </p:nvSpPr>
            <p:spPr>
              <a:xfrm>
                <a:off x="2076865" y="4332010"/>
                <a:ext cx="229607" cy="955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9" name="Grafika 8">
                <a:extLst>
                  <a:ext uri="{FF2B5EF4-FFF2-40B4-BE49-F238E27FC236}">
                    <a16:creationId xmlns:a16="http://schemas.microsoft.com/office/drawing/2014/main" id="{977F21AD-6E14-4766-B4A2-83602638F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863255" y="4481287"/>
                <a:ext cx="657299" cy="657299"/>
              </a:xfrm>
              <a:prstGeom prst="rect">
                <a:avLst/>
              </a:prstGeom>
            </p:spPr>
          </p:pic>
        </p:grp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91446804-5A5F-46F7-A662-F3516209887E}"/>
                </a:ext>
              </a:extLst>
            </p:cNvPr>
            <p:cNvSpPr txBox="1"/>
            <p:nvPr/>
          </p:nvSpPr>
          <p:spPr>
            <a:xfrm>
              <a:off x="3090608" y="4302105"/>
              <a:ext cx="456578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Jeżeli Beneficjent nie dopełni tych obowiązków, będzie zobligowany do zwrotu 100% subwencji</a:t>
              </a: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9C100B8F-420E-4ED0-9E9B-1B8275CDDFEA}"/>
              </a:ext>
            </a:extLst>
          </p:cNvPr>
          <p:cNvGrpSpPr/>
          <p:nvPr/>
        </p:nvGrpSpPr>
        <p:grpSpPr>
          <a:xfrm>
            <a:off x="1060749" y="2406533"/>
            <a:ext cx="324000" cy="324000"/>
            <a:chOff x="851429" y="2505504"/>
            <a:chExt cx="324000" cy="324000"/>
          </a:xfrm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F0D02876-9A3C-4D30-BF22-DA67E9A3D0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B61928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CF0848CE-8514-4180-8F05-2D008F288BD0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399BFF7-860C-4B2A-A680-6C410953A537}"/>
              </a:ext>
            </a:extLst>
          </p:cNvPr>
          <p:cNvGrpSpPr/>
          <p:nvPr/>
        </p:nvGrpSpPr>
        <p:grpSpPr>
          <a:xfrm>
            <a:off x="1060749" y="3283198"/>
            <a:ext cx="324000" cy="324000"/>
            <a:chOff x="851429" y="2505504"/>
            <a:chExt cx="324000" cy="324000"/>
          </a:xfrm>
        </p:grpSpPr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5658A7A1-FD1B-48E0-A634-1E0E247F5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429" y="2505504"/>
              <a:ext cx="324000" cy="324000"/>
            </a:xfrm>
            <a:prstGeom prst="ellipse">
              <a:avLst/>
            </a:prstGeom>
            <a:solidFill>
              <a:srgbClr val="E95F6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Prostokąt 12">
              <a:extLst>
                <a:ext uri="{FF2B5EF4-FFF2-40B4-BE49-F238E27FC236}">
                  <a16:creationId xmlns:a16="http://schemas.microsoft.com/office/drawing/2014/main" id="{58F645AC-D2C6-4D07-87AC-5B9EE25F4C04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71209" y="2629966"/>
              <a:ext cx="72000" cy="72000"/>
            </a:xfrm>
            <a:custGeom>
              <a:avLst/>
              <a:gdLst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0 w 320843"/>
                <a:gd name="connsiteY4" fmla="*/ 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4" fmla="*/ 91440 w 320843"/>
                <a:gd name="connsiteY4" fmla="*/ 91440 h 320843"/>
                <a:gd name="connsiteX0" fmla="*/ 0 w 320843"/>
                <a:gd name="connsiteY0" fmla="*/ 0 h 320843"/>
                <a:gd name="connsiteX1" fmla="*/ 320843 w 320843"/>
                <a:gd name="connsiteY1" fmla="*/ 0 h 320843"/>
                <a:gd name="connsiteX2" fmla="*/ 320843 w 320843"/>
                <a:gd name="connsiteY2" fmla="*/ 320843 h 320843"/>
                <a:gd name="connsiteX3" fmla="*/ 0 w 320843"/>
                <a:gd name="connsiteY3" fmla="*/ 320843 h 320843"/>
                <a:gd name="connsiteX0" fmla="*/ 320843 w 320843"/>
                <a:gd name="connsiteY0" fmla="*/ 0 h 320843"/>
                <a:gd name="connsiteX1" fmla="*/ 320843 w 320843"/>
                <a:gd name="connsiteY1" fmla="*/ 320843 h 320843"/>
                <a:gd name="connsiteX2" fmla="*/ 0 w 320843"/>
                <a:gd name="connsiteY2" fmla="*/ 320843 h 3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843" h="320843">
                  <a:moveTo>
                    <a:pt x="320843" y="0"/>
                  </a:moveTo>
                  <a:lnTo>
                    <a:pt x="320843" y="320843"/>
                  </a:lnTo>
                  <a:lnTo>
                    <a:pt x="0" y="320843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332848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36B2449-F288-4532-BFA6-E26CDEFC5CAF}"/>
              </a:ext>
            </a:extLst>
          </p:cNvPr>
          <p:cNvSpPr txBox="1"/>
          <p:nvPr/>
        </p:nvSpPr>
        <p:spPr>
          <a:xfrm>
            <a:off x="432000" y="238797"/>
            <a:ext cx="1495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chemeClr val="accent2"/>
                </a:solidFill>
              </a:rPr>
              <a:t>Pamiętaj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7DF8102-E046-40D4-8405-A4CF7FE04E32}"/>
              </a:ext>
            </a:extLst>
          </p:cNvPr>
          <p:cNvGrpSpPr/>
          <p:nvPr/>
        </p:nvGrpSpPr>
        <p:grpSpPr>
          <a:xfrm>
            <a:off x="821933" y="1571946"/>
            <a:ext cx="8545952" cy="3980895"/>
            <a:chOff x="1480184" y="4067032"/>
            <a:chExt cx="6926838" cy="1485809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C70F912-816B-4C53-B239-CCF2864071F9}"/>
                </a:ext>
              </a:extLst>
            </p:cNvPr>
            <p:cNvSpPr/>
            <p:nvPr/>
          </p:nvSpPr>
          <p:spPr>
            <a:xfrm>
              <a:off x="2191906" y="4067032"/>
              <a:ext cx="6215116" cy="1485809"/>
            </a:xfrm>
            <a:prstGeom prst="rect">
              <a:avLst/>
            </a:prstGeom>
            <a:noFill/>
            <a:ln w="19050">
              <a:solidFill>
                <a:srgbClr val="B619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pl-PL" sz="2400" b="1">
                <a:solidFill>
                  <a:srgbClr val="B61928"/>
                </a:solidFill>
                <a:cs typeface="Calibri"/>
              </a:endParaRPr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9A114250-4712-4418-AAE9-3D16C78D9FAE}"/>
                </a:ext>
              </a:extLst>
            </p:cNvPr>
            <p:cNvGrpSpPr/>
            <p:nvPr/>
          </p:nvGrpSpPr>
          <p:grpSpPr>
            <a:xfrm>
              <a:off x="1480184" y="4332010"/>
              <a:ext cx="1346589" cy="955852"/>
              <a:chOff x="1480184" y="4332010"/>
              <a:chExt cx="1346589" cy="955852"/>
            </a:xfrm>
          </p:grpSpPr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9C774E12-9EB1-4737-9BC5-CA5AAD7C88E2}"/>
                  </a:ext>
                </a:extLst>
              </p:cNvPr>
              <p:cNvSpPr/>
              <p:nvPr/>
            </p:nvSpPr>
            <p:spPr>
              <a:xfrm>
                <a:off x="2076865" y="4332010"/>
                <a:ext cx="229607" cy="9558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9" name="Grafika 8">
                <a:extLst>
                  <a:ext uri="{FF2B5EF4-FFF2-40B4-BE49-F238E27FC236}">
                    <a16:creationId xmlns:a16="http://schemas.microsoft.com/office/drawing/2014/main" id="{977F21AD-6E14-4766-B4A2-83602638F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80184" y="4481288"/>
                <a:ext cx="1346589" cy="636445"/>
              </a:xfrm>
              <a:prstGeom prst="rect">
                <a:avLst/>
              </a:prstGeom>
            </p:spPr>
          </p:pic>
        </p:grp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91446804-5A5F-46F7-A662-F3516209887E}"/>
                </a:ext>
              </a:extLst>
            </p:cNvPr>
            <p:cNvSpPr txBox="1"/>
            <p:nvPr/>
          </p:nvSpPr>
          <p:spPr>
            <a:xfrm>
              <a:off x="3090608" y="4302105"/>
              <a:ext cx="4565786" cy="1183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2000" dirty="0">
                  <a:solidFill>
                    <a:schemeClr val="accent2"/>
                  </a:solidFill>
                </a:rPr>
                <a:t>Kwestionowanie wysokości subwencji finansowej podlegającej zwrotowi będzie możliwe wyłącznie w toku </a:t>
              </a:r>
              <a:r>
                <a:rPr lang="pl-PL" sz="2000" b="1" dirty="0">
                  <a:solidFill>
                    <a:schemeClr val="accent2"/>
                  </a:solidFill>
                </a:rPr>
                <a:t>postępowania wyjaśniającego</a:t>
              </a:r>
              <a:r>
                <a:rPr lang="pl-PL" sz="2000" dirty="0">
                  <a:solidFill>
                    <a:schemeClr val="accent2"/>
                  </a:solidFill>
                </a:rPr>
                <a:t>, pod warunkiem, że Beneficjent </a:t>
              </a:r>
              <a:r>
                <a:rPr lang="pl-PL" sz="2000" b="1" dirty="0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podjął działania mające na celu wyjaśnienie rozbieżności </a:t>
              </a:r>
              <a:r>
                <a:rPr lang="pl-PL" sz="2000" dirty="0">
                  <a:solidFill>
                    <a:schemeClr val="accent2"/>
                  </a:solidFill>
                </a:rPr>
                <a:t>pomiędzy danymi przedstawionymi w propozycji PFR a stanem faktycznym</a:t>
              </a:r>
              <a:r>
                <a:rPr lang="pl-PL" sz="2000" b="1" dirty="0">
                  <a:solidFill>
                    <a:srgbClr val="B619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przed dniem złożenia Oświadczenia o Rozliczeniu </a:t>
              </a:r>
            </a:p>
            <a:p>
              <a:pPr algn="ctr"/>
              <a:r>
                <a:rPr lang="pl-PL" sz="2000" dirty="0">
                  <a:solidFill>
                    <a:schemeClr val="accent2"/>
                  </a:solidFill>
                </a:rPr>
                <a:t>(np. wystosował pismo do ZUS/właściwego urzędu skarbowego i będzie w stanie wykazać to PFR).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01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C9F260C-D383-4FDD-B696-E980E20BC623}"/>
              </a:ext>
            </a:extLst>
          </p:cNvPr>
          <p:cNvSpPr txBox="1"/>
          <p:nvPr/>
        </p:nvSpPr>
        <p:spPr>
          <a:xfrm>
            <a:off x="991366" y="1976653"/>
            <a:ext cx="5596292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l-PL" sz="2400" b="1">
                <a:solidFill>
                  <a:schemeClr val="accent2"/>
                </a:solidFill>
              </a:rPr>
              <a:t>Proces rozliczenia subwencji odbywa </a:t>
            </a:r>
            <a:br>
              <a:rPr lang="pl-PL" sz="2400" b="1">
                <a:solidFill>
                  <a:schemeClr val="accent2"/>
                </a:solidFill>
              </a:rPr>
            </a:br>
            <a:r>
              <a:rPr lang="pl-PL" sz="2400" b="1">
                <a:solidFill>
                  <a:schemeClr val="accent2"/>
                </a:solidFill>
              </a:rPr>
              <a:t>się za pośrednictwem bankowości elektronicznej</a:t>
            </a:r>
          </a:p>
          <a:p>
            <a:pPr marL="355600" indent="-260350">
              <a:spcAft>
                <a:spcPts val="5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Udostępnienie propozycji rozliczenia</a:t>
            </a:r>
          </a:p>
          <a:p>
            <a:pPr marL="355600" indent="-260350">
              <a:spcAft>
                <a:spcPts val="5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Edycja danych</a:t>
            </a:r>
          </a:p>
          <a:p>
            <a:pPr marL="355600" indent="-260350">
              <a:spcAft>
                <a:spcPts val="5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Złożenie Oświadczenia o Rozliczeniu</a:t>
            </a:r>
          </a:p>
          <a:p>
            <a:pPr marL="355600" indent="-260350">
              <a:spcAft>
                <a:spcPts val="5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Wydanie decyzji</a:t>
            </a:r>
          </a:p>
          <a:p>
            <a:pPr marL="355600" indent="-260350">
              <a:spcAft>
                <a:spcPts val="500"/>
              </a:spcAft>
              <a:buClr>
                <a:srgbClr val="B61928"/>
              </a:buClr>
              <a:buFont typeface="Arial" panose="020B0604020202020204" pitchFamily="34" charset="0"/>
              <a:buChar char="•"/>
            </a:pPr>
            <a:r>
              <a:rPr lang="pl-PL">
                <a:solidFill>
                  <a:schemeClr val="accent2"/>
                </a:solidFill>
              </a:rPr>
              <a:t>Harmonogram spłat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2AA9281E-F850-4B45-99E7-823C313D6064}"/>
              </a:ext>
            </a:extLst>
          </p:cNvPr>
          <p:cNvGrpSpPr/>
          <p:nvPr/>
        </p:nvGrpSpPr>
        <p:grpSpPr>
          <a:xfrm>
            <a:off x="6080625" y="1861506"/>
            <a:ext cx="6041336" cy="3648967"/>
            <a:chOff x="6150664" y="2071868"/>
            <a:chExt cx="6041336" cy="3648967"/>
          </a:xfrm>
        </p:grpSpPr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4AAF0907-42FC-491C-935F-42E1B2D225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0664" y="2071868"/>
              <a:ext cx="6041336" cy="3648967"/>
              <a:chOff x="5319500" y="2310843"/>
              <a:chExt cx="6303753" cy="3807467"/>
            </a:xfrm>
          </p:grpSpPr>
          <p:pic>
            <p:nvPicPr>
              <p:cNvPr id="4" name="Obraz 3" descr="Obraz zawierający tekst, monitor, siedzi, telewizja&#10;&#10;Opis wygenerowany automatycznie">
                <a:extLst>
                  <a:ext uri="{FF2B5EF4-FFF2-40B4-BE49-F238E27FC236}">
                    <a16:creationId xmlns:a16="http://schemas.microsoft.com/office/drawing/2014/main" id="{C2EE442A-4A55-43B3-8EB2-E991A67B1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9500" y="2310843"/>
                <a:ext cx="6303753" cy="3807467"/>
              </a:xfrm>
              <a:prstGeom prst="rect">
                <a:avLst/>
              </a:prstGeom>
            </p:spPr>
          </p:pic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F5D2E3AB-C2AB-4561-8AB3-DF19C7FADFB3}"/>
                  </a:ext>
                </a:extLst>
              </p:cNvPr>
              <p:cNvSpPr/>
              <p:nvPr/>
            </p:nvSpPr>
            <p:spPr>
              <a:xfrm>
                <a:off x="8239125" y="5260974"/>
                <a:ext cx="393700" cy="63501"/>
              </a:xfrm>
              <a:prstGeom prst="rect">
                <a:avLst/>
              </a:prstGeom>
              <a:solidFill>
                <a:srgbClr val="2022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17285AA-7D1E-4117-A04E-F3CD652178E4}"/>
                </a:ext>
              </a:extLst>
            </p:cNvPr>
            <p:cNvSpPr/>
            <p:nvPr/>
          </p:nvSpPr>
          <p:spPr>
            <a:xfrm>
              <a:off x="7164729" y="2257063"/>
              <a:ext cx="3970117" cy="2498004"/>
            </a:xfrm>
            <a:prstGeom prst="rect">
              <a:avLst/>
            </a:prstGeom>
            <a:solidFill>
              <a:srgbClr val="C00000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>
                <a:solidFill>
                  <a:schemeClr val="accent1"/>
                </a:solidFill>
              </a:endParaRP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F2439B69-C003-49BE-A065-801D2D72A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9797" t="870" r="30482" b="49583"/>
            <a:stretch/>
          </p:blipFill>
          <p:spPr>
            <a:xfrm>
              <a:off x="9855268" y="2979420"/>
              <a:ext cx="1169043" cy="1003618"/>
            </a:xfrm>
            <a:prstGeom prst="rect">
              <a:avLst/>
            </a:prstGeom>
          </p:spPr>
        </p:pic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01D4487B-32F1-4C5F-B064-4B7EB410A61B}"/>
                </a:ext>
              </a:extLst>
            </p:cNvPr>
            <p:cNvSpPr txBox="1"/>
            <p:nvPr/>
          </p:nvSpPr>
          <p:spPr>
            <a:xfrm>
              <a:off x="7345618" y="3152041"/>
              <a:ext cx="2520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>
                  <a:solidFill>
                    <a:schemeClr val="bg1"/>
                  </a:solidFill>
                </a:rPr>
                <a:t>Tarcza Finansowa </a:t>
              </a:r>
            </a:p>
            <a:p>
              <a:r>
                <a:rPr lang="pl-PL" sz="2400" b="1">
                  <a:solidFill>
                    <a:schemeClr val="bg1"/>
                  </a:solidFill>
                </a:rPr>
                <a:t>PFR 1.0</a:t>
              </a:r>
            </a:p>
          </p:txBody>
        </p:sp>
        <p:sp>
          <p:nvSpPr>
            <p:cNvPr id="12" name="Prostokąt: zaokrąglone rogi 11">
              <a:extLst>
                <a:ext uri="{FF2B5EF4-FFF2-40B4-BE49-F238E27FC236}">
                  <a16:creationId xmlns:a16="http://schemas.microsoft.com/office/drawing/2014/main" id="{738637BE-7E97-4663-B313-67D77C96C849}"/>
                </a:ext>
              </a:extLst>
            </p:cNvPr>
            <p:cNvSpPr/>
            <p:nvPr/>
          </p:nvSpPr>
          <p:spPr>
            <a:xfrm>
              <a:off x="7432420" y="3069060"/>
              <a:ext cx="819808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C010BF1F-F995-425B-95F1-57AEF82585A1}"/>
              </a:ext>
            </a:extLst>
          </p:cNvPr>
          <p:cNvSpPr/>
          <p:nvPr/>
        </p:nvSpPr>
        <p:spPr>
          <a:xfrm>
            <a:off x="1224512" y="5433698"/>
            <a:ext cx="9858015" cy="987072"/>
          </a:xfrm>
          <a:prstGeom prst="rect">
            <a:avLst/>
          </a:prstGeom>
          <a:noFill/>
          <a:ln w="19050">
            <a:solidFill>
              <a:srgbClr val="B6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l-PL" sz="2400" b="1">
              <a:solidFill>
                <a:srgbClr val="B61928"/>
              </a:solidFill>
              <a:cs typeface="Calibri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AE78B1C-B74B-4D01-8D83-BF1DBEAE94C4}"/>
              </a:ext>
            </a:extLst>
          </p:cNvPr>
          <p:cNvGrpSpPr/>
          <p:nvPr/>
        </p:nvGrpSpPr>
        <p:grpSpPr>
          <a:xfrm>
            <a:off x="947679" y="5585234"/>
            <a:ext cx="537153" cy="684000"/>
            <a:chOff x="947679" y="5585234"/>
            <a:chExt cx="537153" cy="684000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E09F6ED2-70FF-48FF-9EB0-832EF66DAEBE}"/>
                </a:ext>
              </a:extLst>
            </p:cNvPr>
            <p:cNvSpPr/>
            <p:nvPr/>
          </p:nvSpPr>
          <p:spPr>
            <a:xfrm>
              <a:off x="1108255" y="5585234"/>
              <a:ext cx="216000" cy="6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22AEB0E3-12CD-46B2-A518-E10E8960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7679" y="5658658"/>
              <a:ext cx="537153" cy="537153"/>
            </a:xfrm>
            <a:prstGeom prst="rect">
              <a:avLst/>
            </a:prstGeom>
          </p:spPr>
        </p:pic>
      </p:grp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338A29A-1B70-43B9-A400-568ECD129285}"/>
              </a:ext>
            </a:extLst>
          </p:cNvPr>
          <p:cNvSpPr txBox="1"/>
          <p:nvPr/>
        </p:nvSpPr>
        <p:spPr>
          <a:xfrm>
            <a:off x="1922904" y="5727179"/>
            <a:ext cx="8806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Rozliczenia dokonuje się w tym samym banku, w którym składany był wniosek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2FE2478-6C4A-434E-A152-F179D73A88E4}"/>
              </a:ext>
            </a:extLst>
          </p:cNvPr>
          <p:cNvSpPr txBox="1"/>
          <p:nvPr/>
        </p:nvSpPr>
        <p:spPr>
          <a:xfrm>
            <a:off x="432000" y="324141"/>
            <a:ext cx="3951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Bankowość elektroniczna</a:t>
            </a:r>
          </a:p>
        </p:txBody>
      </p:sp>
    </p:spTree>
    <p:extLst>
      <p:ext uri="{BB962C8B-B14F-4D97-AF65-F5344CB8AC3E}">
        <p14:creationId xmlns:p14="http://schemas.microsoft.com/office/powerpoint/2010/main" val="1989457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B24A282-D0B6-4207-959C-DC28A9A83C4A}"/>
              </a:ext>
            </a:extLst>
          </p:cNvPr>
          <p:cNvSpPr/>
          <p:nvPr/>
        </p:nvSpPr>
        <p:spPr>
          <a:xfrm>
            <a:off x="425474" y="1483603"/>
            <a:ext cx="6025567" cy="3878019"/>
          </a:xfrm>
          <a:prstGeom prst="rect">
            <a:avLst/>
          </a:prstGeom>
          <a:solidFill>
            <a:srgbClr val="B6192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36D77A3C-2F28-415D-A5C1-499B4C6F8D4F}"/>
              </a:ext>
            </a:extLst>
          </p:cNvPr>
          <p:cNvSpPr/>
          <p:nvPr/>
        </p:nvSpPr>
        <p:spPr>
          <a:xfrm>
            <a:off x="5719120" y="2113478"/>
            <a:ext cx="997223" cy="3276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8EBA9C0-E811-4A90-BBB0-30B3987CB754}"/>
              </a:ext>
            </a:extLst>
          </p:cNvPr>
          <p:cNvSpPr txBox="1"/>
          <p:nvPr/>
        </p:nvSpPr>
        <p:spPr>
          <a:xfrm>
            <a:off x="817449" y="2573295"/>
            <a:ext cx="44058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Jeżeli Beneficjent nie posiada rachunku w banku, za pośrednictwem którego otrzymał subwencję, to nie ma możliwości złożenia Oświadczenia o Rozliczeniu, a tym samym zobowiązany będzie do zwrotu 100% otrzymanej subwencji.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79EB6A6-20E8-46E7-B3CE-9F67C8D97B8C}"/>
              </a:ext>
            </a:extLst>
          </p:cNvPr>
          <p:cNvSpPr/>
          <p:nvPr/>
        </p:nvSpPr>
        <p:spPr>
          <a:xfrm>
            <a:off x="5767753" y="2146014"/>
            <a:ext cx="5538057" cy="4559586"/>
          </a:xfrm>
          <a:prstGeom prst="rect">
            <a:avLst/>
          </a:prstGeom>
          <a:solidFill>
            <a:srgbClr val="0C749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933B213-7708-4579-B338-46733C3A19B5}"/>
              </a:ext>
            </a:extLst>
          </p:cNvPr>
          <p:cNvSpPr txBox="1"/>
          <p:nvPr/>
        </p:nvSpPr>
        <p:spPr>
          <a:xfrm>
            <a:off x="6313535" y="3276389"/>
            <a:ext cx="455760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Założenie rachunku bankowego wraz z usługą bankowości elektronicznej w tym samym banku, za pośrednictwem którego składany był wniosek o subwencję, przed rozpoczęciem biegu terminu na złożenie Oświadczenia o Rozliczeniu, chyba że bank umożliwia odnowienie tej relacji w innym terminie - nie późniejszym niż ostatni dzień terminu na złożenie Oświadczenia o Rozliczeniu.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C29B1F6-C341-4A54-B4B6-D19AF5D99A55}"/>
              </a:ext>
            </a:extLst>
          </p:cNvPr>
          <p:cNvSpPr txBox="1"/>
          <p:nvPr/>
        </p:nvSpPr>
        <p:spPr>
          <a:xfrm>
            <a:off x="6323997" y="2382368"/>
            <a:ext cx="2402494" cy="576293"/>
          </a:xfrm>
          <a:prstGeom prst="rect">
            <a:avLst/>
          </a:prstGeom>
          <a:noFill/>
        </p:spPr>
        <p:txBody>
          <a:bodyPr wrap="none" lIns="72000" tIns="72000" rIns="108000" bIns="72000" rtlCol="0">
            <a:spAutoFit/>
          </a:bodyPr>
          <a:lstStyle/>
          <a:p>
            <a:r>
              <a:rPr lang="pl-PL" sz="2800" b="1">
                <a:solidFill>
                  <a:schemeClr val="bg1"/>
                </a:solidFill>
              </a:rPr>
              <a:t>ROZWIĄZANIE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04F5BB-F656-4C77-96D7-E7E31331C061}"/>
              </a:ext>
            </a:extLst>
          </p:cNvPr>
          <p:cNvSpPr txBox="1"/>
          <p:nvPr/>
        </p:nvSpPr>
        <p:spPr>
          <a:xfrm>
            <a:off x="1610219" y="1819460"/>
            <a:ext cx="1656200" cy="498708"/>
          </a:xfrm>
          <a:prstGeom prst="rect">
            <a:avLst/>
          </a:prstGeom>
          <a:noFill/>
        </p:spPr>
        <p:txBody>
          <a:bodyPr wrap="none" lIns="72000" tIns="72000" rIns="108000" bIns="72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2800" b="1">
                <a:solidFill>
                  <a:schemeClr val="bg1"/>
                </a:solidFill>
              </a:rPr>
              <a:t>PROBLEM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E1DB0447-C907-4E0E-8B7B-940FA8FEB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5575" y="4633740"/>
            <a:ext cx="522940" cy="52294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396C583A-66BE-4001-A360-6BAA4774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7788" y="2533230"/>
            <a:ext cx="648000" cy="648000"/>
          </a:xfrm>
          <a:prstGeom prst="rect">
            <a:avLst/>
          </a:prstGeom>
        </p:spPr>
      </p:pic>
      <p:grpSp>
        <p:nvGrpSpPr>
          <p:cNvPr id="39" name="Grupa 38">
            <a:extLst>
              <a:ext uri="{FF2B5EF4-FFF2-40B4-BE49-F238E27FC236}">
                <a16:creationId xmlns:a16="http://schemas.microsoft.com/office/drawing/2014/main" id="{6C63D236-A7C7-4F26-A1C7-50D30B4142CD}"/>
              </a:ext>
            </a:extLst>
          </p:cNvPr>
          <p:cNvGrpSpPr/>
          <p:nvPr/>
        </p:nvGrpSpPr>
        <p:grpSpPr>
          <a:xfrm>
            <a:off x="895460" y="1742168"/>
            <a:ext cx="641954" cy="576000"/>
            <a:chOff x="752444" y="1564028"/>
            <a:chExt cx="641954" cy="576000"/>
          </a:xfrm>
          <a:solidFill>
            <a:schemeClr val="bg1"/>
          </a:solidFill>
        </p:grpSpPr>
        <p:pic>
          <p:nvPicPr>
            <p:cNvPr id="38" name="Grafika 37">
              <a:extLst>
                <a:ext uri="{FF2B5EF4-FFF2-40B4-BE49-F238E27FC236}">
                  <a16:creationId xmlns:a16="http://schemas.microsoft.com/office/drawing/2014/main" id="{BE4037D4-170B-45B8-AFC9-5E2EC14E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2444" y="1564028"/>
              <a:ext cx="641954" cy="576000"/>
            </a:xfrm>
            <a:prstGeom prst="rect">
              <a:avLst/>
            </a:prstGeom>
          </p:spPr>
        </p:pic>
        <p:grpSp>
          <p:nvGrpSpPr>
            <p:cNvPr id="30" name="Grafika 28">
              <a:extLst>
                <a:ext uri="{FF2B5EF4-FFF2-40B4-BE49-F238E27FC236}">
                  <a16:creationId xmlns:a16="http://schemas.microsoft.com/office/drawing/2014/main" id="{EF85B91C-2ED4-439A-A829-AA10954769B1}"/>
                </a:ext>
              </a:extLst>
            </p:cNvPr>
            <p:cNvGrpSpPr/>
            <p:nvPr/>
          </p:nvGrpSpPr>
          <p:grpSpPr>
            <a:xfrm>
              <a:off x="1040918" y="1720177"/>
              <a:ext cx="65006" cy="313128"/>
              <a:chOff x="2328786" y="862933"/>
              <a:chExt cx="65006" cy="313128"/>
            </a:xfrm>
            <a:grpFill/>
          </p:grpSpPr>
          <p:sp>
            <p:nvSpPr>
              <p:cNvPr id="32" name="Dowolny kształt: kształt 31">
                <a:extLst>
                  <a:ext uri="{FF2B5EF4-FFF2-40B4-BE49-F238E27FC236}">
                    <a16:creationId xmlns:a16="http://schemas.microsoft.com/office/drawing/2014/main" id="{E41EFFCE-051C-4794-ABFF-0C35082DDFF4}"/>
                  </a:ext>
                </a:extLst>
              </p:cNvPr>
              <p:cNvSpPr/>
              <p:nvPr/>
            </p:nvSpPr>
            <p:spPr>
              <a:xfrm>
                <a:off x="2330060" y="862933"/>
                <a:ext cx="61605" cy="218381"/>
              </a:xfrm>
              <a:custGeom>
                <a:avLst/>
                <a:gdLst>
                  <a:gd name="connsiteX0" fmla="*/ 31015 w 61605"/>
                  <a:gd name="connsiteY0" fmla="*/ 0 h 218381"/>
                  <a:gd name="connsiteX1" fmla="*/ 0 w 61605"/>
                  <a:gd name="connsiteY1" fmla="*/ 25918 h 218381"/>
                  <a:gd name="connsiteX2" fmla="*/ 5947 w 61605"/>
                  <a:gd name="connsiteY2" fmla="*/ 199689 h 218381"/>
                  <a:gd name="connsiteX3" fmla="*/ 31016 w 61605"/>
                  <a:gd name="connsiteY3" fmla="*/ 218382 h 218381"/>
                  <a:gd name="connsiteX4" fmla="*/ 55658 w 61605"/>
                  <a:gd name="connsiteY4" fmla="*/ 199689 h 218381"/>
                  <a:gd name="connsiteX5" fmla="*/ 61605 w 61605"/>
                  <a:gd name="connsiteY5" fmla="*/ 25918 h 218381"/>
                  <a:gd name="connsiteX6" fmla="*/ 31015 w 61605"/>
                  <a:gd name="connsiteY6" fmla="*/ 0 h 21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605" h="218381">
                    <a:moveTo>
                      <a:pt x="31015" y="0"/>
                    </a:moveTo>
                    <a:cubicBezTo>
                      <a:pt x="13595" y="0"/>
                      <a:pt x="0" y="9347"/>
                      <a:pt x="0" y="25918"/>
                    </a:cubicBezTo>
                    <a:cubicBezTo>
                      <a:pt x="0" y="76477"/>
                      <a:pt x="5947" y="149129"/>
                      <a:pt x="5947" y="199689"/>
                    </a:cubicBezTo>
                    <a:cubicBezTo>
                      <a:pt x="5949" y="212859"/>
                      <a:pt x="17421" y="218382"/>
                      <a:pt x="31016" y="218382"/>
                    </a:cubicBezTo>
                    <a:cubicBezTo>
                      <a:pt x="41213" y="218382"/>
                      <a:pt x="55658" y="212859"/>
                      <a:pt x="55658" y="199689"/>
                    </a:cubicBezTo>
                    <a:cubicBezTo>
                      <a:pt x="55658" y="149130"/>
                      <a:pt x="61605" y="76478"/>
                      <a:pt x="61605" y="25918"/>
                    </a:cubicBezTo>
                    <a:cubicBezTo>
                      <a:pt x="61605" y="9349"/>
                      <a:pt x="47586" y="0"/>
                      <a:pt x="31015" y="0"/>
                    </a:cubicBezTo>
                    <a:close/>
                  </a:path>
                </a:pathLst>
              </a:custGeom>
              <a:grpFill/>
              <a:ln w="1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: kształt 32">
                <a:extLst>
                  <a:ext uri="{FF2B5EF4-FFF2-40B4-BE49-F238E27FC236}">
                    <a16:creationId xmlns:a16="http://schemas.microsoft.com/office/drawing/2014/main" id="{9A211F4E-B86A-47AD-A8A3-4AB53BD19602}"/>
                  </a:ext>
                </a:extLst>
              </p:cNvPr>
              <p:cNvSpPr/>
              <p:nvPr/>
            </p:nvSpPr>
            <p:spPr>
              <a:xfrm>
                <a:off x="2328786" y="1110630"/>
                <a:ext cx="65006" cy="65431"/>
              </a:xfrm>
              <a:custGeom>
                <a:avLst/>
                <a:gdLst>
                  <a:gd name="connsiteX0" fmla="*/ 32716 w 65006"/>
                  <a:gd name="connsiteY0" fmla="*/ 0 h 65431"/>
                  <a:gd name="connsiteX1" fmla="*/ 0 w 65006"/>
                  <a:gd name="connsiteY1" fmla="*/ 32716 h 65431"/>
                  <a:gd name="connsiteX2" fmla="*/ 32716 w 65006"/>
                  <a:gd name="connsiteY2" fmla="*/ 65431 h 65431"/>
                  <a:gd name="connsiteX3" fmla="*/ 65007 w 65006"/>
                  <a:gd name="connsiteY3" fmla="*/ 32716 h 65431"/>
                  <a:gd name="connsiteX4" fmla="*/ 32716 w 65006"/>
                  <a:gd name="connsiteY4" fmla="*/ 0 h 6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06" h="65431">
                    <a:moveTo>
                      <a:pt x="32716" y="0"/>
                    </a:moveTo>
                    <a:cubicBezTo>
                      <a:pt x="14022" y="0"/>
                      <a:pt x="0" y="14870"/>
                      <a:pt x="0" y="32716"/>
                    </a:cubicBezTo>
                    <a:cubicBezTo>
                      <a:pt x="0" y="50135"/>
                      <a:pt x="14021" y="65431"/>
                      <a:pt x="32716" y="65431"/>
                    </a:cubicBezTo>
                    <a:cubicBezTo>
                      <a:pt x="50135" y="65431"/>
                      <a:pt x="65007" y="50135"/>
                      <a:pt x="65007" y="32716"/>
                    </a:cubicBezTo>
                    <a:cubicBezTo>
                      <a:pt x="65007" y="14870"/>
                      <a:pt x="50134" y="0"/>
                      <a:pt x="32716" y="0"/>
                    </a:cubicBezTo>
                    <a:close/>
                  </a:path>
                </a:pathLst>
              </a:custGeom>
              <a:grpFill/>
              <a:ln w="13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CA914B9-A696-4F79-B648-2BA44293E383}"/>
              </a:ext>
            </a:extLst>
          </p:cNvPr>
          <p:cNvSpPr txBox="1"/>
          <p:nvPr/>
        </p:nvSpPr>
        <p:spPr>
          <a:xfrm>
            <a:off x="432000" y="324141"/>
            <a:ext cx="149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>
                <a:solidFill>
                  <a:schemeClr val="accent2"/>
                </a:solidFill>
              </a:rPr>
              <a:t>WAŻNE! </a:t>
            </a:r>
          </a:p>
        </p:txBody>
      </p:sp>
    </p:spTree>
    <p:extLst>
      <p:ext uri="{BB962C8B-B14F-4D97-AF65-F5344CB8AC3E}">
        <p14:creationId xmlns:p14="http://schemas.microsoft.com/office/powerpoint/2010/main" val="134389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7000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9B572129-742C-44CD-AA81-089B081829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B61928"/>
              </a:gs>
              <a:gs pos="57000">
                <a:srgbClr val="B61928">
                  <a:alpha val="80000"/>
                </a:srgbClr>
              </a:gs>
              <a:gs pos="0">
                <a:srgbClr val="B61928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12E7B4B-6139-405C-A97F-8AB79EFC740F}"/>
              </a:ext>
            </a:extLst>
          </p:cNvPr>
          <p:cNvSpPr txBox="1"/>
          <p:nvPr/>
        </p:nvSpPr>
        <p:spPr>
          <a:xfrm>
            <a:off x="6855853" y="2372906"/>
            <a:ext cx="5593631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4800" b="1">
                <a:solidFill>
                  <a:schemeClr val="bg1"/>
                </a:solidFill>
                <a:latin typeface="Calibri"/>
                <a:cs typeface="Calibri"/>
              </a:rPr>
              <a:t>ROZLICZENIA </a:t>
            </a:r>
            <a:endParaRPr lang="pl-PL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4800" b="1">
                <a:solidFill>
                  <a:schemeClr val="bg1"/>
                </a:solidFill>
                <a:latin typeface="Calibri"/>
                <a:cs typeface="Calibri"/>
              </a:rPr>
              <a:t>I UMORZENIA</a:t>
            </a:r>
            <a:endParaRPr lang="pl-PL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3600">
                <a:solidFill>
                  <a:schemeClr val="bg1"/>
                </a:solidFill>
                <a:latin typeface="Calibri"/>
                <a:cs typeface="Calibri"/>
              </a:rPr>
              <a:t>-  zasady ogólne </a:t>
            </a:r>
          </a:p>
          <a:p>
            <a:r>
              <a:rPr lang="pl-PL" sz="2000">
                <a:solidFill>
                  <a:schemeClr val="bg1"/>
                </a:solidFill>
                <a:latin typeface="Calibri"/>
                <a:cs typeface="Calibri"/>
              </a:rPr>
              <a:t>(nie dotyczy umorzeń 100% subwencji)</a:t>
            </a:r>
            <a:endParaRPr lang="pl-PL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AE5252C-6545-419D-BEA3-76BE7FAB60FF}"/>
              </a:ext>
            </a:extLst>
          </p:cNvPr>
          <p:cNvSpPr txBox="1"/>
          <p:nvPr/>
        </p:nvSpPr>
        <p:spPr>
          <a:xfrm>
            <a:off x="2693864" y="5636245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>
                <a:solidFill>
                  <a:schemeClr val="bg1"/>
                </a:solidFill>
              </a:rPr>
              <a:t>MŚP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CF7AA93-98D0-4D3A-9D5A-6D81AE9F7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251" y="1612934"/>
            <a:ext cx="3646759" cy="36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06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61928"/>
      </a:accent1>
      <a:accent2>
        <a:srgbClr val="62676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36A4BF5231E743A0225835B692C128" ma:contentTypeVersion="2" ma:contentTypeDescription="Utwórz nowy dokument." ma:contentTypeScope="" ma:versionID="884cce154605318447ad0496a31125cf">
  <xsd:schema xmlns:xsd="http://www.w3.org/2001/XMLSchema" xmlns:xs="http://www.w3.org/2001/XMLSchema" xmlns:p="http://schemas.microsoft.com/office/2006/metadata/properties" xmlns:ns2="958905a5-02df-436e-b207-45b59b80425b" targetNamespace="http://schemas.microsoft.com/office/2006/metadata/properties" ma:root="true" ma:fieldsID="510a4a9f77868be8dd0193156a237976" ns2:_="">
    <xsd:import namespace="958905a5-02df-436e-b207-45b59b8042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905a5-02df-436e-b207-45b59b804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381C50-5BA6-42D4-ABA2-5F0A8D5A8834}">
  <ds:schemaRefs>
    <ds:schemaRef ds:uri="958905a5-02df-436e-b207-45b59b8042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F32F78-E255-4BC3-96C0-584A0B1D261C}">
  <ds:schemaRefs>
    <ds:schemaRef ds:uri="958905a5-02df-436e-b207-45b59b80425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3236C9B-2156-443F-A124-1431737B7B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3615</Words>
  <Application>Microsoft Office PowerPoint</Application>
  <PresentationFormat>Panoramiczny</PresentationFormat>
  <Paragraphs>605</Paragraphs>
  <Slides>40</Slides>
  <Notes>5</Notes>
  <HiddenSlides>4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Odnotowanie spadku przychodów ze sprzedaży o minimum 30% w okresach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Wyczółkowski</dc:creator>
  <cp:lastModifiedBy>Maciej Buczkowski</cp:lastModifiedBy>
  <cp:revision>3</cp:revision>
  <dcterms:created xsi:type="dcterms:W3CDTF">2021-03-19T18:30:12Z</dcterms:created>
  <dcterms:modified xsi:type="dcterms:W3CDTF">2021-04-15T12:39:08Z</dcterms:modified>
</cp: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ContentTypeId">
    <vt:lpwstr>0x0101005036A4BF5231E743A0225835B692C128</vt:lpwstr>
  </op:property>
  <op:property fmtid="{D5CDD505-2E9C-101B-9397-08002B2CF9AE}" pid="3" name="MSIP_Label_6a7e4972-a3b7-4d51-a933-10309688c2b7_Enabled">
    <vt:lpwstr>True</vt:lpwstr>
  </op:property>
  <op:property fmtid="{D5CDD505-2E9C-101B-9397-08002B2CF9AE}" pid="4" name="MSIP_Label_6a7e4972-a3b7-4d51-a933-10309688c2b7_SiteId">
    <vt:lpwstr>0d2b6bbb-a69c-41e8-9ef1-c035572bd00e</vt:lpwstr>
  </op:property>
  <op:property fmtid="{D5CDD505-2E9C-101B-9397-08002B2CF9AE}" pid="5" name="MSIP_Label_6a7e4972-a3b7-4d51-a933-10309688c2b7_Owner">
    <vt:lpwstr>maciej.buczkowski@pfr.pl</vt:lpwstr>
  </op:property>
  <op:property fmtid="{D5CDD505-2E9C-101B-9397-08002B2CF9AE}" pid="6" name="MSIP_Label_6a7e4972-a3b7-4d51-a933-10309688c2b7_SetDate">
    <vt:lpwstr>2021-04-14T11:58:35.6452246Z</vt:lpwstr>
  </op:property>
  <op:property fmtid="{D5CDD505-2E9C-101B-9397-08002B2CF9AE}" pid="7" name="MSIP_Label_6a7e4972-a3b7-4d51-a933-10309688c2b7_Name">
    <vt:lpwstr>Publiczne</vt:lpwstr>
  </op:property>
  <op:property fmtid="{D5CDD505-2E9C-101B-9397-08002B2CF9AE}" pid="8" name="MSIP_Label_6a7e4972-a3b7-4d51-a933-10309688c2b7_Application">
    <vt:lpwstr>Microsoft Azure Information Protection</vt:lpwstr>
  </op:property>
  <op:property fmtid="{D5CDD505-2E9C-101B-9397-08002B2CF9AE}" pid="9" name="MSIP_Label_6a7e4972-a3b7-4d51-a933-10309688c2b7_Extended_MSFT_Method">
    <vt:lpwstr>Automatic</vt:lpwstr>
  </op:property>
  <op:property fmtid="{D5CDD505-2E9C-101B-9397-08002B2CF9AE}" pid="10" name="Sensitivity">
    <vt:lpwstr>Publiczne</vt:lpwstr>
  </op:property>
  <op:property fmtid="{D5CDD505-2E9C-101B-9397-08002B2CF9AE}" pid="11" name="BPSKATEGORIA">
    <vt:lpwstr>Ogolnodostepny</vt:lpwstr>
  </op:property>
  <op:property fmtid="{D5CDD505-2E9C-101B-9397-08002B2CF9AE}" pid="12" name="BPSClassifiedBy">
    <vt:lpwstr>BANK\Agnieszka.Chrobot;Agnieszka Chrobot-Barbrich</vt:lpwstr>
  </op:property>
  <op:property fmtid="{D5CDD505-2E9C-101B-9397-08002B2CF9AE}" pid="13" name="BPSClassificationDate">
    <vt:lpwstr>2021-04-16T08:27:23.5097506+02:00</vt:lpwstr>
  </op:property>
  <op:property fmtid="{D5CDD505-2E9C-101B-9397-08002B2CF9AE}" pid="14" name="BPSClassifiedBySID">
    <vt:lpwstr>BANK\S-1-5-21-2235066060-4034229115-1914166231-32514</vt:lpwstr>
  </op:property>
  <op:property fmtid="{D5CDD505-2E9C-101B-9397-08002B2CF9AE}" pid="15" name="BPSGRNItemId">
    <vt:lpwstr>GRN-02804d75-9275-44b6-b72c-0f026b828544</vt:lpwstr>
  </op:property>
  <op:property fmtid="{D5CDD505-2E9C-101B-9397-08002B2CF9AE}" pid="16" name="BPSRefresh">
    <vt:lpwstr>True</vt:lpwstr>
  </op:property>
  <op:property fmtid="{D5CDD505-2E9C-101B-9397-08002B2CF9AE}" pid="17" name="BPSHash">
    <vt:lpwstr>e7KTwE1nUQ+56VlYQIvSYl4W9K9BGnsy8nKSn7rsdNk=</vt:lpwstr>
  </op:property>
</op:Properties>
</file>