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sldIdLst>
    <p:sldId id="345" r:id="rId5"/>
    <p:sldId id="590" r:id="rId6"/>
    <p:sldId id="364" r:id="rId7"/>
    <p:sldId id="605" r:id="rId8"/>
    <p:sldId id="570" r:id="rId9"/>
    <p:sldId id="607" r:id="rId10"/>
    <p:sldId id="571" r:id="rId11"/>
    <p:sldId id="572" r:id="rId12"/>
    <p:sldId id="547" r:id="rId13"/>
    <p:sldId id="593" r:id="rId14"/>
    <p:sldId id="604" r:id="rId15"/>
    <p:sldId id="275" r:id="rId16"/>
    <p:sldId id="564" r:id="rId17"/>
    <p:sldId id="363" r:id="rId18"/>
    <p:sldId id="563" r:id="rId19"/>
    <p:sldId id="589" r:id="rId20"/>
    <p:sldId id="594" r:id="rId21"/>
    <p:sldId id="357" r:id="rId22"/>
    <p:sldId id="279" r:id="rId23"/>
    <p:sldId id="274" r:id="rId24"/>
    <p:sldId id="595" r:id="rId25"/>
    <p:sldId id="596" r:id="rId26"/>
    <p:sldId id="565" r:id="rId27"/>
    <p:sldId id="548" r:id="rId28"/>
    <p:sldId id="597" r:id="rId29"/>
    <p:sldId id="598" r:id="rId30"/>
    <p:sldId id="353" r:id="rId31"/>
    <p:sldId id="264" r:id="rId32"/>
    <p:sldId id="271" r:id="rId33"/>
    <p:sldId id="272" r:id="rId34"/>
    <p:sldId id="294" r:id="rId35"/>
    <p:sldId id="367" r:id="rId36"/>
    <p:sldId id="292" r:id="rId37"/>
    <p:sldId id="368" r:id="rId38"/>
    <p:sldId id="369" r:id="rId39"/>
    <p:sldId id="599" r:id="rId40"/>
    <p:sldId id="600" r:id="rId41"/>
    <p:sldId id="601" r:id="rId42"/>
    <p:sldId id="602" r:id="rId4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na Nieplowicz" initials="AN" lastIdx="14" clrIdx="0">
    <p:extLst>
      <p:ext uri="{19B8F6BF-5375-455C-9EA6-DF929625EA0E}">
        <p15:presenceInfo xmlns:p15="http://schemas.microsoft.com/office/powerpoint/2012/main" userId="S::alina.nieplowicz@pfrportal.pl::1fd62803-f289-4f5c-8ad3-87cfab0d0273" providerId="AD"/>
      </p:ext>
    </p:extLst>
  </p:cmAuthor>
  <p:cmAuthor id="2" name="Patryk" initials="P" lastIdx="14" clrIdx="1">
    <p:extLst>
      <p:ext uri="{19B8F6BF-5375-455C-9EA6-DF929625EA0E}">
        <p15:presenceInfo xmlns:p15="http://schemas.microsoft.com/office/powerpoint/2012/main" userId="S::patryk.wyczolkowski@pfrportal.pl::c8c73088-4200-4f66-bb7c-b928e33fc7bd" providerId="AD"/>
      </p:ext>
    </p:extLst>
  </p:cmAuthor>
  <p:cmAuthor id="3" name="Łukasz Skoczeń" initials="ŁS" lastIdx="4" clrIdx="2">
    <p:extLst>
      <p:ext uri="{19B8F6BF-5375-455C-9EA6-DF929625EA0E}">
        <p15:presenceInfo xmlns:p15="http://schemas.microsoft.com/office/powerpoint/2012/main" userId="S::lukasz.skoczen@pfrportal.pl::72b83827-9633-4a77-83db-0dbe90f719f6" providerId="AD"/>
      </p:ext>
    </p:extLst>
  </p:cmAuthor>
  <p:cmAuthor id="4" name="Krzysztof Słomiński" initials="KS" lastIdx="1" clrIdx="3">
    <p:extLst>
      <p:ext uri="{19B8F6BF-5375-455C-9EA6-DF929625EA0E}">
        <p15:presenceInfo xmlns:p15="http://schemas.microsoft.com/office/powerpoint/2012/main" userId="S::krzysztof.slominski@pfrportal.pl::f3c2a31c-404a-4b72-8e3e-d3be8a74a4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1928"/>
    <a:srgbClr val="D1796D"/>
    <a:srgbClr val="0C7492"/>
    <a:srgbClr val="C34B45"/>
    <a:srgbClr val="E1A79A"/>
    <a:srgbClr val="545454"/>
    <a:srgbClr val="F7A500"/>
    <a:srgbClr val="76C71C"/>
    <a:srgbClr val="202225"/>
    <a:srgbClr val="D27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0AAD0A-FE5A-4962-AA2A-20F2E152AB52}" v="1" dt="2021-04-14T17:30:52.491"/>
    <p1510:client id="{BCB417C1-E817-425F-B69E-7BA41E4B8E2B}" v="294" dt="2021-04-14T15:02:19.12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7" d="100"/>
          <a:sy n="77" d="100"/>
        </p:scale>
        <p:origin x="883" y="67"/>
      </p:cViewPr>
      <p:guideLst>
        <p:guide orient="horz" pos="2137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rgbClr val="0C749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CC-47C1-897B-98B4B5FE86CF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CC-47C1-897B-98B4B5FE86CF}"/>
              </c:ext>
            </c:extLst>
          </c:dPt>
          <c:dPt>
            <c:idx val="2"/>
            <c:bubble3D val="0"/>
            <c:spPr>
              <a:solidFill>
                <a:srgbClr val="B619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CC-47C1-897B-98B4B5FE86CF}"/>
              </c:ext>
            </c:extLst>
          </c:dPt>
          <c:cat>
            <c:strRef>
              <c:f>Arkusz1!$A$2:$A$4</c:f>
              <c:strCache>
                <c:ptCount val="3"/>
                <c:pt idx="0">
                  <c:v>1. kwartał</c:v>
                </c:pt>
                <c:pt idx="1">
                  <c:v>2. kwartał</c:v>
                </c:pt>
                <c:pt idx="2">
                  <c:v>4. kwartał</c:v>
                </c:pt>
              </c:strCache>
            </c:strRef>
          </c:cat>
          <c:val>
            <c:numRef>
              <c:f>Arkusz1!$B$2:$B$4</c:f>
              <c:numCache>
                <c:formatCode>0%</c:formatCode>
                <c:ptCount val="3"/>
                <c:pt idx="0">
                  <c:v>0.25</c:v>
                </c:pt>
                <c:pt idx="1">
                  <c:v>0.5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5CC-47C1-897B-98B4B5FE8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78A58-2753-4197-8166-AE04926500E9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ED14E-534A-4021-9A27-DFF157D143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0176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ED14E-534A-4021-9A27-DFF157D1437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734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Przyznanie = zawarcie umowy (?)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ED14E-534A-4021-9A27-DFF157D14377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6209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3FA96-8833-4BFD-9991-9E7502F14C07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0214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3FA96-8833-4BFD-9991-9E7502F14C07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648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F28D04DD-F69D-47B4-A17D-BFBEE764484E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Obraz zawierający tekst, zastawa stołowa, znak, talerz&#10;&#10;Opis wygenerowany automatycznie">
            <a:extLst>
              <a:ext uri="{FF2B5EF4-FFF2-40B4-BE49-F238E27FC236}">
                <a16:creationId xmlns:a16="http://schemas.microsoft.com/office/drawing/2014/main" id="{F726F18B-BDA3-4082-99CF-94C6C4F95B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2896" y="709984"/>
            <a:ext cx="2154901" cy="8676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194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KROFI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773F1830-1CBC-4783-9382-979DE9946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938" y="260500"/>
            <a:ext cx="646262" cy="646262"/>
          </a:xfrm>
          <a:prstGeom prst="rect">
            <a:avLst/>
          </a:prstGeom>
        </p:spPr>
      </p:pic>
      <p:cxnSp>
        <p:nvCxnSpPr>
          <p:cNvPr id="4" name="Straight Arrow Connector 6">
            <a:extLst>
              <a:ext uri="{FF2B5EF4-FFF2-40B4-BE49-F238E27FC236}">
                <a16:creationId xmlns:a16="http://schemas.microsoft.com/office/drawing/2014/main" id="{06E40B45-C5C4-497B-B803-ACA7B5636DA6}"/>
              </a:ext>
            </a:extLst>
          </p:cNvPr>
          <p:cNvCxnSpPr>
            <a:cxnSpLocks/>
          </p:cNvCxnSpPr>
          <p:nvPr userDrawn="1"/>
        </p:nvCxnSpPr>
        <p:spPr>
          <a:xfrm>
            <a:off x="323999" y="1152001"/>
            <a:ext cx="10789939" cy="0"/>
          </a:xfrm>
          <a:prstGeom prst="straightConnector1">
            <a:avLst/>
          </a:prstGeom>
          <a:ln w="25400">
            <a:gradFill flip="none" rotWithShape="1">
              <a:gsLst>
                <a:gs pos="95000">
                  <a:srgbClr val="D2796D">
                    <a:alpha val="0"/>
                  </a:srgbClr>
                </a:gs>
                <a:gs pos="70000">
                  <a:srgbClr val="C34B45"/>
                </a:gs>
                <a:gs pos="30000">
                  <a:srgbClr val="C00000"/>
                </a:gs>
              </a:gsLst>
              <a:lin ang="0" scaled="1"/>
              <a:tileRect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5F74DC0-A457-449D-8B26-1977CDD9F341}"/>
              </a:ext>
            </a:extLst>
          </p:cNvPr>
          <p:cNvSpPr txBox="1"/>
          <p:nvPr userDrawn="1"/>
        </p:nvSpPr>
        <p:spPr>
          <a:xfrm>
            <a:off x="10800000" y="936000"/>
            <a:ext cx="1354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>
                <a:solidFill>
                  <a:schemeClr val="accent1"/>
                </a:solidFill>
              </a:rPr>
              <a:t>MIKROFIRMA</a:t>
            </a:r>
          </a:p>
        </p:txBody>
      </p:sp>
    </p:spTree>
    <p:extLst>
      <p:ext uri="{BB962C8B-B14F-4D97-AF65-F5344CB8AC3E}">
        <p14:creationId xmlns:p14="http://schemas.microsoft.com/office/powerpoint/2010/main" val="413550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Ś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773F1830-1CBC-4783-9382-979DE9946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938" y="260500"/>
            <a:ext cx="646262" cy="646262"/>
          </a:xfrm>
          <a:prstGeom prst="rect">
            <a:avLst/>
          </a:prstGeom>
        </p:spPr>
      </p:pic>
      <p:cxnSp>
        <p:nvCxnSpPr>
          <p:cNvPr id="4" name="Straight Arrow Connector 6">
            <a:extLst>
              <a:ext uri="{FF2B5EF4-FFF2-40B4-BE49-F238E27FC236}">
                <a16:creationId xmlns:a16="http://schemas.microsoft.com/office/drawing/2014/main" id="{06E40B45-C5C4-497B-B803-ACA7B5636DA6}"/>
              </a:ext>
            </a:extLst>
          </p:cNvPr>
          <p:cNvCxnSpPr>
            <a:cxnSpLocks/>
          </p:cNvCxnSpPr>
          <p:nvPr userDrawn="1"/>
        </p:nvCxnSpPr>
        <p:spPr>
          <a:xfrm>
            <a:off x="323999" y="1152001"/>
            <a:ext cx="10789939" cy="0"/>
          </a:xfrm>
          <a:prstGeom prst="straightConnector1">
            <a:avLst/>
          </a:prstGeom>
          <a:ln w="25400">
            <a:gradFill flip="none" rotWithShape="1">
              <a:gsLst>
                <a:gs pos="95000">
                  <a:srgbClr val="D2796D">
                    <a:alpha val="0"/>
                  </a:srgbClr>
                </a:gs>
                <a:gs pos="70000">
                  <a:srgbClr val="C34B45"/>
                </a:gs>
                <a:gs pos="30000">
                  <a:srgbClr val="C00000"/>
                </a:gs>
              </a:gsLst>
              <a:lin ang="0" scaled="1"/>
              <a:tileRect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47C3607-CB2F-4A19-BC78-D85434D3A55E}"/>
              </a:ext>
            </a:extLst>
          </p:cNvPr>
          <p:cNvSpPr txBox="1"/>
          <p:nvPr userDrawn="1"/>
        </p:nvSpPr>
        <p:spPr>
          <a:xfrm>
            <a:off x="11124000" y="936000"/>
            <a:ext cx="646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>
                <a:solidFill>
                  <a:schemeClr val="accent1"/>
                </a:solidFill>
              </a:rPr>
              <a:t>MŚP</a:t>
            </a:r>
          </a:p>
        </p:txBody>
      </p:sp>
    </p:spTree>
    <p:extLst>
      <p:ext uri="{BB962C8B-B14F-4D97-AF65-F5344CB8AC3E}">
        <p14:creationId xmlns:p14="http://schemas.microsoft.com/office/powerpoint/2010/main" val="3617381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Ś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773F1830-1CBC-4783-9382-979DE9946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938" y="260500"/>
            <a:ext cx="646262" cy="646262"/>
          </a:xfrm>
          <a:prstGeom prst="rect">
            <a:avLst/>
          </a:prstGeom>
        </p:spPr>
      </p:pic>
      <p:cxnSp>
        <p:nvCxnSpPr>
          <p:cNvPr id="4" name="Straight Arrow Connector 6">
            <a:extLst>
              <a:ext uri="{FF2B5EF4-FFF2-40B4-BE49-F238E27FC236}">
                <a16:creationId xmlns:a16="http://schemas.microsoft.com/office/drawing/2014/main" id="{06E40B45-C5C4-497B-B803-ACA7B5636DA6}"/>
              </a:ext>
            </a:extLst>
          </p:cNvPr>
          <p:cNvCxnSpPr>
            <a:cxnSpLocks/>
          </p:cNvCxnSpPr>
          <p:nvPr userDrawn="1"/>
        </p:nvCxnSpPr>
        <p:spPr>
          <a:xfrm>
            <a:off x="323999" y="1152001"/>
            <a:ext cx="10789939" cy="0"/>
          </a:xfrm>
          <a:prstGeom prst="straightConnector1">
            <a:avLst/>
          </a:prstGeom>
          <a:ln w="25400">
            <a:gradFill flip="none" rotWithShape="1">
              <a:gsLst>
                <a:gs pos="95000">
                  <a:srgbClr val="D2796D">
                    <a:alpha val="0"/>
                  </a:srgbClr>
                </a:gs>
                <a:gs pos="70000">
                  <a:srgbClr val="C34B45"/>
                </a:gs>
                <a:gs pos="30000">
                  <a:srgbClr val="C00000"/>
                </a:gs>
              </a:gsLst>
              <a:lin ang="0" scaled="1"/>
              <a:tileRect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47C3607-CB2F-4A19-BC78-D85434D3A55E}"/>
              </a:ext>
            </a:extLst>
          </p:cNvPr>
          <p:cNvSpPr txBox="1"/>
          <p:nvPr userDrawn="1"/>
        </p:nvSpPr>
        <p:spPr>
          <a:xfrm>
            <a:off x="11124000" y="936000"/>
            <a:ext cx="646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>
                <a:solidFill>
                  <a:schemeClr val="accent1"/>
                </a:solidFill>
              </a:rPr>
              <a:t>MŚP</a:t>
            </a:r>
          </a:p>
        </p:txBody>
      </p:sp>
    </p:spTree>
    <p:extLst>
      <p:ext uri="{BB962C8B-B14F-4D97-AF65-F5344CB8AC3E}">
        <p14:creationId xmlns:p14="http://schemas.microsoft.com/office/powerpoint/2010/main" val="2164663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773F1830-1CBC-4783-9382-979DE9946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938" y="260500"/>
            <a:ext cx="646262" cy="646262"/>
          </a:xfrm>
          <a:prstGeom prst="rect">
            <a:avLst/>
          </a:prstGeom>
        </p:spPr>
      </p:pic>
      <p:cxnSp>
        <p:nvCxnSpPr>
          <p:cNvPr id="4" name="Straight Arrow Connector 6">
            <a:extLst>
              <a:ext uri="{FF2B5EF4-FFF2-40B4-BE49-F238E27FC236}">
                <a16:creationId xmlns:a16="http://schemas.microsoft.com/office/drawing/2014/main" id="{06E40B45-C5C4-497B-B803-ACA7B5636DA6}"/>
              </a:ext>
            </a:extLst>
          </p:cNvPr>
          <p:cNvCxnSpPr>
            <a:cxnSpLocks/>
          </p:cNvCxnSpPr>
          <p:nvPr userDrawn="1"/>
        </p:nvCxnSpPr>
        <p:spPr>
          <a:xfrm>
            <a:off x="323999" y="1152001"/>
            <a:ext cx="11563201" cy="0"/>
          </a:xfrm>
          <a:prstGeom prst="straightConnector1">
            <a:avLst/>
          </a:prstGeom>
          <a:ln w="25400">
            <a:gradFill flip="none" rotWithShape="1">
              <a:gsLst>
                <a:gs pos="95000">
                  <a:srgbClr val="D2796D">
                    <a:alpha val="0"/>
                  </a:srgbClr>
                </a:gs>
                <a:gs pos="70000">
                  <a:schemeClr val="accent2">
                    <a:lumMod val="20000"/>
                    <a:lumOff val="80000"/>
                  </a:schemeClr>
                </a:gs>
                <a:gs pos="30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16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51278028-25B7-43F2-B4F4-63FDDF524AE3}"/>
              </a:ext>
            </a:extLst>
          </p:cNvPr>
          <p:cNvSpPr/>
          <p:nvPr userDrawn="1"/>
        </p:nvSpPr>
        <p:spPr>
          <a:xfrm>
            <a:off x="0" y="5883964"/>
            <a:ext cx="12192000" cy="9740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Obraz zawierający tekst, zastawa stołowa, znak, talerz&#10;&#10;Opis wygenerowany automatycznie">
            <a:extLst>
              <a:ext uri="{FF2B5EF4-FFF2-40B4-BE49-F238E27FC236}">
                <a16:creationId xmlns:a16="http://schemas.microsoft.com/office/drawing/2014/main" id="{E1D179C7-1B53-4D59-AA18-4A31A9D5D8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469" y="6112033"/>
            <a:ext cx="1472162" cy="592774"/>
          </a:xfrm>
          <a:prstGeom prst="rect">
            <a:avLst/>
          </a:prstGeom>
          <a:noFill/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02603C21-672C-4D85-9437-BFD3F65420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678" y="6040140"/>
            <a:ext cx="646262" cy="646262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A740D7A7-4739-4BAE-A9C4-C6AD5FB4AD0A}"/>
              </a:ext>
            </a:extLst>
          </p:cNvPr>
          <p:cNvSpPr txBox="1"/>
          <p:nvPr userDrawn="1"/>
        </p:nvSpPr>
        <p:spPr>
          <a:xfrm>
            <a:off x="1166190" y="6138537"/>
            <a:ext cx="3161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0">
                <a:solidFill>
                  <a:schemeClr val="bg1"/>
                </a:solidFill>
              </a:rPr>
              <a:t>Tarcza Finansowa 1.0</a:t>
            </a:r>
          </a:p>
        </p:txBody>
      </p:sp>
    </p:spTree>
    <p:extLst>
      <p:ext uri="{BB962C8B-B14F-4D97-AF65-F5344CB8AC3E}">
        <p14:creationId xmlns:p14="http://schemas.microsoft.com/office/powerpoint/2010/main" val="3972597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3DD7B0-F4B3-46F3-8273-E5051332C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130BC9-824B-4B16-A397-557CAEBE5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E1A1334-E476-4E29-A486-A19344440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161A-5E3F-4BA1-B282-AA5A89005C68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406A39C-7B1E-4E93-8F58-D0243B55A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8EE09B4-072B-4D9F-BF82-735D14021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BB8F-6842-4149-B045-79C6837B98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3173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05319C-D0A9-4A1A-A303-7DFBE0D50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65F0EA-FDEC-441E-9567-D238AF2AE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71F8EA6-C082-428C-BC1C-5070C2513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4A55C97-1877-4873-910A-4D949A142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161A-5E3F-4BA1-B282-AA5A89005C68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6509010-E06C-4F29-A745-1E85FAFDE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673573B-0AB4-491C-9DCA-E65D74C6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BB8F-6842-4149-B045-79C6837B98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3834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7DC2B8-9AF8-4A22-97D4-34F25C7A4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6E73541-883B-4EA2-A90F-0D92CD837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EEDEC53-81EF-4B60-B210-BA1E6CE29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D4AB7CD-BB89-4542-9431-87AFDEEE22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DEE9497-F4E0-4B07-B340-22CDAEEE00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821197F-7A5F-408C-B9A4-637851B6E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161A-5E3F-4BA1-B282-AA5A89005C68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5E2212F-19DB-4FF2-9272-761A0BB41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D6703F3-5330-4F10-91DA-67DF1073C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BB8F-6842-4149-B045-79C6837B98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9735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7EF263-478A-4E61-AE6D-3B5275407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EE3C6E7-B434-4D6A-AE45-9B244A80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161A-5E3F-4BA1-B282-AA5A89005C68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26124B6-8652-4C76-B5EA-7CF0C9E47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8A52962-E682-4B62-A5DB-24D765FEE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BB8F-6842-4149-B045-79C6837B98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8976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1920F60-79B9-425A-9C99-ABF00470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161A-5E3F-4BA1-B282-AA5A89005C68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A5882F6-29A9-4F46-A84D-53517FD7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715A6C4-0EF8-4470-9505-CEC6E2448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BB8F-6842-4149-B045-79C6837B98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667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773F1830-1CBC-4783-9382-979DE9946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938" y="260500"/>
            <a:ext cx="646262" cy="646262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2BA9EA96-7AD1-4E59-A352-202C5DBB9255}"/>
              </a:ext>
            </a:extLst>
          </p:cNvPr>
          <p:cNvSpPr/>
          <p:nvPr userDrawn="1"/>
        </p:nvSpPr>
        <p:spPr>
          <a:xfrm>
            <a:off x="0" y="0"/>
            <a:ext cx="39469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7DA1942-4AD3-4F5B-92E6-5B65580DDE37}"/>
              </a:ext>
            </a:extLst>
          </p:cNvPr>
          <p:cNvSpPr txBox="1"/>
          <p:nvPr userDrawn="1"/>
        </p:nvSpPr>
        <p:spPr>
          <a:xfrm>
            <a:off x="10800000" y="936000"/>
            <a:ext cx="1354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>
                <a:solidFill>
                  <a:schemeClr val="accent1"/>
                </a:solidFill>
              </a:rPr>
              <a:t>MIKROFIRMA</a:t>
            </a:r>
          </a:p>
        </p:txBody>
      </p:sp>
    </p:spTree>
    <p:extLst>
      <p:ext uri="{BB962C8B-B14F-4D97-AF65-F5344CB8AC3E}">
        <p14:creationId xmlns:p14="http://schemas.microsoft.com/office/powerpoint/2010/main" val="4224845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A84441-2E09-4A64-A1C6-1594DF316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7A6D55-A092-48B3-8484-BD9275F3B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08F64BD-559C-489B-A38F-D381BD464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C387324-62C9-4D44-8B1F-C25DF9523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161A-5E3F-4BA1-B282-AA5A89005C68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F7378AE-EFE1-4503-B43D-E79F2F18C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25464CB-604F-4B67-B8F2-909B595D7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BB8F-6842-4149-B045-79C6837B98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7525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505239-E427-41E0-8BF7-6D3E41CB4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250C75E-CB54-42C1-BFF2-E1A42C1C79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1993384-F2CA-46F8-9C23-5ACA4994A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1BCD36C-832E-4783-8070-C80E8EB52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161A-5E3F-4BA1-B282-AA5A89005C68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9694EB2-A28A-41AC-89DA-6ACF8B9E0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53EACE6-7290-426F-916A-0838A71C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BB8F-6842-4149-B045-79C6837B98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9432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9CF350-26CB-43B8-90E3-A530CBF58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4E7455C-B877-4737-B21A-4D99C6BBB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F52BD9D-5656-4566-B310-9B4F4CFA2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161A-5E3F-4BA1-B282-AA5A89005C68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FD190BC-C8BD-4B5C-BFEE-E39516685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F2A082D-67C8-446E-9B2C-96783CF38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BB8F-6842-4149-B045-79C6837B98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351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E0902A1-54B9-4206-8BFB-1BBFE95C3F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BDCE735-9610-430C-872E-35C02DF64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2CFF44-A602-445A-BC1C-AA238DF8D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161A-5E3F-4BA1-B282-AA5A89005C68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BC3C50-7ACA-4BF0-9D1F-3DBFCD29E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2F1B9D-A1F8-4F15-9878-3190D1E31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BB8F-6842-4149-B045-79C6837B98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8436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tytułowy ze zdjęciem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budynek, zewnętrzne, chodnik, siedzi&#10;&#10;Opis wygenerowany automatycznie">
            <a:extLst>
              <a:ext uri="{FF2B5EF4-FFF2-40B4-BE49-F238E27FC236}">
                <a16:creationId xmlns:a16="http://schemas.microsoft.com/office/drawing/2014/main" id="{27C98C6B-BAEC-4D7F-A5F8-E22ADE64C5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2BD63880-2C3D-43F1-BE59-1029C22FDC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">
            <a:extLst>
              <a:ext uri="{FF2B5EF4-FFF2-40B4-BE49-F238E27FC236}">
                <a16:creationId xmlns:a16="http://schemas.microsoft.com/office/drawing/2014/main" id="{BB50A444-EE2A-4FA8-B33F-95B4D4F14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91" y="1433094"/>
            <a:ext cx="11232000" cy="8023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 sz="4000">
                <a:latin typeface="+mn-lt"/>
              </a:rPr>
              <a:t>Tytuł prezentacji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8F715865-D930-443C-BF42-86F5788698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290" y="2583525"/>
            <a:ext cx="11234473" cy="11223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err="1"/>
              <a:t>Podytył</a:t>
            </a:r>
            <a:r>
              <a:rPr lang="pl-PL"/>
              <a:t> prezentacji</a:t>
            </a:r>
          </a:p>
        </p:txBody>
      </p:sp>
      <p:sp>
        <p:nvSpPr>
          <p:cNvPr id="13" name="Symbol zastępczy tekstu 3">
            <a:extLst>
              <a:ext uri="{FF2B5EF4-FFF2-40B4-BE49-F238E27FC236}">
                <a16:creationId xmlns:a16="http://schemas.microsoft.com/office/drawing/2014/main" id="{A3999DBB-FFEA-4DF2-84F2-B37B4A0656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0291" y="5685429"/>
            <a:ext cx="2636708" cy="905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/>
              <a:t>Imię Nazwisko</a:t>
            </a:r>
          </a:p>
          <a:p>
            <a:r>
              <a:rPr lang="pl-PL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075998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zy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16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773F1830-1CBC-4783-9382-979DE9946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938" y="260500"/>
            <a:ext cx="646262" cy="646262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2BA9EA96-7AD1-4E59-A352-202C5DBB9255}"/>
              </a:ext>
            </a:extLst>
          </p:cNvPr>
          <p:cNvSpPr/>
          <p:nvPr userDrawn="1"/>
        </p:nvSpPr>
        <p:spPr>
          <a:xfrm>
            <a:off x="0" y="0"/>
            <a:ext cx="394696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7DA1942-4AD3-4F5B-92E6-5B65580DDE37}"/>
              </a:ext>
            </a:extLst>
          </p:cNvPr>
          <p:cNvSpPr txBox="1"/>
          <p:nvPr userDrawn="1"/>
        </p:nvSpPr>
        <p:spPr>
          <a:xfrm>
            <a:off x="10800000" y="936000"/>
            <a:ext cx="1354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>
                <a:solidFill>
                  <a:schemeClr val="accent1"/>
                </a:solidFill>
              </a:rPr>
              <a:t>MIKROFIRMA</a:t>
            </a:r>
          </a:p>
        </p:txBody>
      </p:sp>
    </p:spTree>
    <p:extLst>
      <p:ext uri="{BB962C8B-B14F-4D97-AF65-F5344CB8AC3E}">
        <p14:creationId xmlns:p14="http://schemas.microsoft.com/office/powerpoint/2010/main" val="241114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773F1830-1CBC-4783-9382-979DE9946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938" y="260500"/>
            <a:ext cx="646262" cy="646262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2BA9EA96-7AD1-4E59-A352-202C5DBB9255}"/>
              </a:ext>
            </a:extLst>
          </p:cNvPr>
          <p:cNvSpPr/>
          <p:nvPr userDrawn="1"/>
        </p:nvSpPr>
        <p:spPr>
          <a:xfrm>
            <a:off x="0" y="0"/>
            <a:ext cx="39469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7DA1942-4AD3-4F5B-92E6-5B65580DDE37}"/>
              </a:ext>
            </a:extLst>
          </p:cNvPr>
          <p:cNvSpPr txBox="1"/>
          <p:nvPr userDrawn="1"/>
        </p:nvSpPr>
        <p:spPr>
          <a:xfrm>
            <a:off x="11124000" y="936000"/>
            <a:ext cx="646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>
                <a:solidFill>
                  <a:schemeClr val="accent1"/>
                </a:solidFill>
              </a:rPr>
              <a:t>MŚP</a:t>
            </a:r>
          </a:p>
        </p:txBody>
      </p:sp>
    </p:spTree>
    <p:extLst>
      <p:ext uri="{BB962C8B-B14F-4D97-AF65-F5344CB8AC3E}">
        <p14:creationId xmlns:p14="http://schemas.microsoft.com/office/powerpoint/2010/main" val="117571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773F1830-1CBC-4783-9382-979DE9946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938" y="260500"/>
            <a:ext cx="646262" cy="646262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2BA9EA96-7AD1-4E59-A352-202C5DBB9255}"/>
              </a:ext>
            </a:extLst>
          </p:cNvPr>
          <p:cNvSpPr/>
          <p:nvPr userDrawn="1"/>
        </p:nvSpPr>
        <p:spPr>
          <a:xfrm>
            <a:off x="0" y="0"/>
            <a:ext cx="46414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B2DFF84-4B0B-4DBB-ACB9-2B519881C35E}"/>
              </a:ext>
            </a:extLst>
          </p:cNvPr>
          <p:cNvSpPr txBox="1"/>
          <p:nvPr userDrawn="1"/>
        </p:nvSpPr>
        <p:spPr>
          <a:xfrm>
            <a:off x="10800000" y="936000"/>
            <a:ext cx="1354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>
                <a:solidFill>
                  <a:schemeClr val="accent1"/>
                </a:solidFill>
              </a:rPr>
              <a:t>MIKROFIRMA</a:t>
            </a:r>
          </a:p>
        </p:txBody>
      </p:sp>
    </p:spTree>
    <p:extLst>
      <p:ext uri="{BB962C8B-B14F-4D97-AF65-F5344CB8AC3E}">
        <p14:creationId xmlns:p14="http://schemas.microsoft.com/office/powerpoint/2010/main" val="252993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773F1830-1CBC-4783-9382-979DE9946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938" y="260500"/>
            <a:ext cx="646262" cy="646262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2BA9EA96-7AD1-4E59-A352-202C5DBB9255}"/>
              </a:ext>
            </a:extLst>
          </p:cNvPr>
          <p:cNvSpPr/>
          <p:nvPr userDrawn="1"/>
        </p:nvSpPr>
        <p:spPr>
          <a:xfrm>
            <a:off x="0" y="0"/>
            <a:ext cx="46414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7338CFA-55A0-4DDD-BC8F-CA562E9A8519}"/>
              </a:ext>
            </a:extLst>
          </p:cNvPr>
          <p:cNvSpPr txBox="1"/>
          <p:nvPr userDrawn="1"/>
        </p:nvSpPr>
        <p:spPr>
          <a:xfrm>
            <a:off x="11124000" y="936000"/>
            <a:ext cx="646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>
                <a:solidFill>
                  <a:schemeClr val="accent1"/>
                </a:solidFill>
              </a:rPr>
              <a:t>MŚP</a:t>
            </a:r>
          </a:p>
        </p:txBody>
      </p:sp>
    </p:spTree>
    <p:extLst>
      <p:ext uri="{BB962C8B-B14F-4D97-AF65-F5344CB8AC3E}">
        <p14:creationId xmlns:p14="http://schemas.microsoft.com/office/powerpoint/2010/main" val="132043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773F1830-1CBC-4783-9382-979DE9946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938" y="260500"/>
            <a:ext cx="646262" cy="64626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1CA5FC2-4585-4B05-8CD6-A6610C70F109}"/>
              </a:ext>
            </a:extLst>
          </p:cNvPr>
          <p:cNvSpPr txBox="1"/>
          <p:nvPr userDrawn="1"/>
        </p:nvSpPr>
        <p:spPr>
          <a:xfrm>
            <a:off x="10800000" y="936000"/>
            <a:ext cx="1354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>
                <a:solidFill>
                  <a:schemeClr val="accent1"/>
                </a:solidFill>
              </a:rPr>
              <a:t>MIKROFIRMA</a:t>
            </a:r>
          </a:p>
        </p:txBody>
      </p:sp>
    </p:spTree>
    <p:extLst>
      <p:ext uri="{BB962C8B-B14F-4D97-AF65-F5344CB8AC3E}">
        <p14:creationId xmlns:p14="http://schemas.microsoft.com/office/powerpoint/2010/main" val="399926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773F1830-1CBC-4783-9382-979DE9946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938" y="260500"/>
            <a:ext cx="646262" cy="646262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DA65AF6-204B-4021-9C6F-CD60265608B5}"/>
              </a:ext>
            </a:extLst>
          </p:cNvPr>
          <p:cNvSpPr txBox="1"/>
          <p:nvPr userDrawn="1"/>
        </p:nvSpPr>
        <p:spPr>
          <a:xfrm>
            <a:off x="11124000" y="936000"/>
            <a:ext cx="646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>
                <a:solidFill>
                  <a:schemeClr val="accent1"/>
                </a:solidFill>
              </a:rPr>
              <a:t>MŚP</a:t>
            </a:r>
          </a:p>
        </p:txBody>
      </p:sp>
    </p:spTree>
    <p:extLst>
      <p:ext uri="{BB962C8B-B14F-4D97-AF65-F5344CB8AC3E}">
        <p14:creationId xmlns:p14="http://schemas.microsoft.com/office/powerpoint/2010/main" val="388575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773F1830-1CBC-4783-9382-979DE9946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938" y="260500"/>
            <a:ext cx="646262" cy="646262"/>
          </a:xfrm>
          <a:prstGeom prst="rect">
            <a:avLst/>
          </a:prstGeom>
        </p:spPr>
      </p:pic>
      <p:cxnSp>
        <p:nvCxnSpPr>
          <p:cNvPr id="4" name="Straight Arrow Connector 6">
            <a:extLst>
              <a:ext uri="{FF2B5EF4-FFF2-40B4-BE49-F238E27FC236}">
                <a16:creationId xmlns:a16="http://schemas.microsoft.com/office/drawing/2014/main" id="{06E40B45-C5C4-497B-B803-ACA7B5636DA6}"/>
              </a:ext>
            </a:extLst>
          </p:cNvPr>
          <p:cNvCxnSpPr>
            <a:cxnSpLocks/>
          </p:cNvCxnSpPr>
          <p:nvPr userDrawn="1"/>
        </p:nvCxnSpPr>
        <p:spPr>
          <a:xfrm>
            <a:off x="323999" y="1152001"/>
            <a:ext cx="11563201" cy="0"/>
          </a:xfrm>
          <a:prstGeom prst="straightConnector1">
            <a:avLst/>
          </a:prstGeom>
          <a:ln w="25400">
            <a:gradFill flip="none" rotWithShape="1">
              <a:gsLst>
                <a:gs pos="95000">
                  <a:srgbClr val="D2796D">
                    <a:alpha val="0"/>
                  </a:srgbClr>
                </a:gs>
                <a:gs pos="70000">
                  <a:srgbClr val="C34B45"/>
                </a:gs>
                <a:gs pos="30000">
                  <a:srgbClr val="C00000"/>
                </a:gs>
              </a:gsLst>
              <a:lin ang="0" scaled="1"/>
              <a:tileRect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38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BDEB0A6-292E-466C-BEB0-D455F7560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44E1799-3AAE-4377-BE76-15B7813E8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DA48E0-3382-4185-80D2-64D04ADF1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0161A-5E3F-4BA1-B282-AA5A89005C68}" type="datetimeFigureOut">
              <a:rPr lang="pl-PL" smtClean="0"/>
              <a:t>15.04.2021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9DABFBE-E819-47D2-8405-55EC8D6BD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205920F-61C6-426B-A709-BAAC63FC6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3BB8F-6842-4149-B045-79C6837B98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192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6" r:id="rId4"/>
    <p:sldLayoutId id="2147483665" r:id="rId5"/>
    <p:sldLayoutId id="2147483667" r:id="rId6"/>
    <p:sldLayoutId id="2147483663" r:id="rId7"/>
    <p:sldLayoutId id="2147483668" r:id="rId8"/>
    <p:sldLayoutId id="2147483660" r:id="rId9"/>
    <p:sldLayoutId id="2147483669" r:id="rId10"/>
    <p:sldLayoutId id="2147483670" r:id="rId11"/>
    <p:sldLayoutId id="2147483675" r:id="rId12"/>
    <p:sldLayoutId id="2147483664" r:id="rId13"/>
    <p:sldLayoutId id="2147483671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  <p:sldLayoutId id="2147483672" r:id="rId24"/>
    <p:sldLayoutId id="214748367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37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png"/><Relationship Id="rId5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22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4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22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52.sv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ur-lex.europa.eu/legal-content/PL/TXT/PDF/?uri=CELEX:32014R0651&amp;from=EN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sv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sv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sv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sv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2.svg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www.gov.pl/web/finanse/wsparcie-finansowe-dla-firm-w-ramach-tarczy-finansowej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7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6.wdp"/><Relationship Id="rId7" Type="http://schemas.openxmlformats.org/officeDocument/2006/relationships/image" Target="../media/image20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52.svg"/><Relationship Id="rId4" Type="http://schemas.openxmlformats.org/officeDocument/2006/relationships/image" Target="../media/image6.png"/><Relationship Id="rId9" Type="http://schemas.openxmlformats.org/officeDocument/2006/relationships/image" Target="../media/image22.sv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sv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sv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pfrsa.pl/tarcza-finansowa-pfr/tarcza-finansowa-pfr-10.html#mmsp" TargetMode="Externa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5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 descr="Obraz zawierający osoba, stół, kobieta, siedzi&#10;&#10;Opis wygenerowany automatycznie">
            <a:extLst>
              <a:ext uri="{FF2B5EF4-FFF2-40B4-BE49-F238E27FC236}">
                <a16:creationId xmlns:a16="http://schemas.microsoft.com/office/drawing/2014/main" id="{A034DA5D-150A-44ED-8642-F0E89B4AC7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13CBBC4D-26EC-4737-97D0-DE47BF76FC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D9226B8-400D-4031-8AA8-7A8656F71A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8000" y="3240000"/>
            <a:ext cx="11232000" cy="1661993"/>
          </a:xfrm>
        </p:spPr>
        <p:txBody>
          <a:bodyPr vert="horz" lIns="0" tIns="0" rIns="0" bIns="0" rtlCol="0" anchor="t">
            <a:spAutoFit/>
          </a:bodyPr>
          <a:lstStyle/>
          <a:p>
            <a:pPr>
              <a:spcBef>
                <a:spcPts val="0"/>
              </a:spcBef>
            </a:pPr>
            <a:r>
              <a:rPr lang="pl-PL" sz="4000" b="1">
                <a:latin typeface="+mn-lt"/>
              </a:rPr>
              <a:t>Tarcza Finansowa PFR 1.0</a:t>
            </a:r>
          </a:p>
          <a:p>
            <a:pPr>
              <a:spcBef>
                <a:spcPts val="0"/>
              </a:spcBef>
            </a:pPr>
            <a:r>
              <a:rPr lang="pl-PL" sz="4000" b="1">
                <a:latin typeface="+mn-lt"/>
              </a:rPr>
              <a:t>Rozliczanie i umarzanie subwencji </a:t>
            </a:r>
            <a:br>
              <a:rPr lang="pl-PL" sz="4000">
                <a:latin typeface="+mn-lt"/>
              </a:rPr>
            </a:br>
            <a:r>
              <a:rPr lang="pl-PL" sz="4000"/>
              <a:t>dla MIKROFIRM</a:t>
            </a:r>
          </a:p>
        </p:txBody>
      </p:sp>
      <p:pic>
        <p:nvPicPr>
          <p:cNvPr id="8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14501F35-EF79-443F-8496-4DE4D8412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63" y="235409"/>
            <a:ext cx="3152381" cy="2000000"/>
          </a:xfrm>
          <a:prstGeom prst="rect">
            <a:avLst/>
          </a:prstGeom>
        </p:spPr>
      </p:pic>
      <p:grpSp>
        <p:nvGrpSpPr>
          <p:cNvPr id="10" name="Grupa 9">
            <a:extLst>
              <a:ext uri="{FF2B5EF4-FFF2-40B4-BE49-F238E27FC236}">
                <a16:creationId xmlns:a16="http://schemas.microsoft.com/office/drawing/2014/main" id="{D0B926E9-EDF7-440D-BE13-F0968C8A40EC}"/>
              </a:ext>
            </a:extLst>
          </p:cNvPr>
          <p:cNvGrpSpPr>
            <a:grpSpLocks noChangeAspect="1"/>
          </p:cNvGrpSpPr>
          <p:nvPr/>
        </p:nvGrpSpPr>
        <p:grpSpPr>
          <a:xfrm>
            <a:off x="684000" y="2016000"/>
            <a:ext cx="857403" cy="1008000"/>
            <a:chOff x="10324779" y="841125"/>
            <a:chExt cx="747097" cy="878320"/>
          </a:xfrm>
          <a:solidFill>
            <a:schemeClr val="bg1"/>
          </a:solidFill>
        </p:grpSpPr>
        <p:pic>
          <p:nvPicPr>
            <p:cNvPr id="11" name="Grafika 10">
              <a:extLst>
                <a:ext uri="{FF2B5EF4-FFF2-40B4-BE49-F238E27FC236}">
                  <a16:creationId xmlns:a16="http://schemas.microsoft.com/office/drawing/2014/main" id="{5B8BC575-BA4D-484F-AD8C-6772C575A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324779" y="841125"/>
              <a:ext cx="747097" cy="878320"/>
            </a:xfrm>
            <a:prstGeom prst="rect">
              <a:avLst/>
            </a:prstGeom>
          </p:spPr>
        </p:pic>
        <p:pic>
          <p:nvPicPr>
            <p:cNvPr id="12" name="Grafika 11">
              <a:extLst>
                <a:ext uri="{FF2B5EF4-FFF2-40B4-BE49-F238E27FC236}">
                  <a16:creationId xmlns:a16="http://schemas.microsoft.com/office/drawing/2014/main" id="{5D749F8E-F32D-40B0-9CAB-B40F3F43B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10420442" y="1001406"/>
              <a:ext cx="459994" cy="459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629118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1D8B72E-F075-453E-95B7-953B9C9B1EF4}"/>
              </a:ext>
            </a:extLst>
          </p:cNvPr>
          <p:cNvSpPr txBox="1"/>
          <p:nvPr/>
        </p:nvSpPr>
        <p:spPr>
          <a:xfrm>
            <a:off x="1167034" y="2364354"/>
            <a:ext cx="8056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pl-PL" sz="2200">
                <a:solidFill>
                  <a:schemeClr val="accent2"/>
                </a:solidFill>
              </a:rPr>
              <a:t>Beneficjent będzie zobowiązany </a:t>
            </a:r>
            <a:r>
              <a:rPr lang="pl-PL" sz="2200" b="1">
                <a:solidFill>
                  <a:srgbClr val="B61928"/>
                </a:solidFill>
              </a:rPr>
              <a:t>do zwrotu 100% subwencji finansowej</a:t>
            </a:r>
            <a:r>
              <a:rPr lang="pl-PL" sz="2200" b="1">
                <a:solidFill>
                  <a:schemeClr val="accent1"/>
                </a:solidFill>
              </a:rPr>
              <a:t> </a:t>
            </a:r>
            <a:r>
              <a:rPr lang="pl-PL" sz="2200">
                <a:solidFill>
                  <a:schemeClr val="accent2"/>
                </a:solidFill>
              </a:rPr>
              <a:t>w przypadku zaprzestania prowadzenia działalności gospodarczej w każdym czasie przez 12 miesięcy od dnia przyznania subwencji, w tym również:</a:t>
            </a:r>
          </a:p>
          <a:p>
            <a:pPr marL="285750" indent="-285750">
              <a:spcAft>
                <a:spcPts val="800"/>
              </a:spcAft>
              <a:buClr>
                <a:srgbClr val="B61928"/>
              </a:buClr>
              <a:buFont typeface="Arial" panose="020B0604020202020204" pitchFamily="34" charset="0"/>
              <a:buChar char="•"/>
            </a:pPr>
            <a:r>
              <a:rPr lang="pl-PL">
                <a:solidFill>
                  <a:schemeClr val="accent2"/>
                </a:solidFill>
              </a:rPr>
              <a:t>zawieszenia prowadzenia działalności gospodarczej przez przedsiębiorcę,</a:t>
            </a:r>
            <a:endParaRPr lang="pl-PL">
              <a:solidFill>
                <a:schemeClr val="accent2"/>
              </a:solidFill>
              <a:cs typeface="Calibri"/>
            </a:endParaRPr>
          </a:p>
          <a:p>
            <a:pPr marL="285750" indent="-285750">
              <a:spcAft>
                <a:spcPts val="800"/>
              </a:spcAft>
              <a:buClr>
                <a:srgbClr val="B61928"/>
              </a:buClr>
              <a:buFont typeface="Arial" panose="020B0604020202020204" pitchFamily="34" charset="0"/>
              <a:buChar char="•"/>
            </a:pPr>
            <a:r>
              <a:rPr lang="pl-PL">
                <a:solidFill>
                  <a:schemeClr val="accent2"/>
                </a:solidFill>
              </a:rPr>
              <a:t>otwarcia likwidacji przedsiębiorcy,</a:t>
            </a:r>
          </a:p>
          <a:p>
            <a:pPr marL="285750" indent="-285750">
              <a:spcAft>
                <a:spcPts val="800"/>
              </a:spcAft>
              <a:buClr>
                <a:srgbClr val="B61928"/>
              </a:buClr>
              <a:buFont typeface="Arial" panose="020B0604020202020204" pitchFamily="34" charset="0"/>
              <a:buChar char="•"/>
            </a:pPr>
            <a:r>
              <a:rPr lang="pl-PL">
                <a:solidFill>
                  <a:schemeClr val="accent2"/>
                </a:solidFill>
              </a:rPr>
              <a:t>otwarcia postępowania upadłościowego/restrukturyzacyjnego.</a:t>
            </a:r>
            <a:endParaRPr lang="pl-PL">
              <a:solidFill>
                <a:schemeClr val="accent2"/>
              </a:solidFill>
              <a:cs typeface="Calibri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2ED3343-8432-4103-94FB-746D6294B0FC}"/>
              </a:ext>
            </a:extLst>
          </p:cNvPr>
          <p:cNvSpPr txBox="1"/>
          <p:nvPr/>
        </p:nvSpPr>
        <p:spPr>
          <a:xfrm>
            <a:off x="432000" y="324141"/>
            <a:ext cx="1493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>
                <a:solidFill>
                  <a:schemeClr val="accent2"/>
                </a:solidFill>
              </a:rPr>
              <a:t>WAŻNE! 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567D3DB0-FE07-4F75-94CC-9C18DF9154B8}"/>
              </a:ext>
            </a:extLst>
          </p:cNvPr>
          <p:cNvSpPr/>
          <p:nvPr/>
        </p:nvSpPr>
        <p:spPr>
          <a:xfrm>
            <a:off x="582151" y="1807535"/>
            <a:ext cx="9763327" cy="3698962"/>
          </a:xfrm>
          <a:prstGeom prst="rect">
            <a:avLst/>
          </a:prstGeom>
          <a:noFill/>
          <a:ln w="25400">
            <a:solidFill>
              <a:srgbClr val="C34B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97FEEBC8-FAB5-47A7-BE84-CFFF403F5407}"/>
              </a:ext>
            </a:extLst>
          </p:cNvPr>
          <p:cNvGrpSpPr/>
          <p:nvPr/>
        </p:nvGrpSpPr>
        <p:grpSpPr>
          <a:xfrm>
            <a:off x="9572118" y="4501661"/>
            <a:ext cx="1586916" cy="1586916"/>
            <a:chOff x="9071726" y="3846913"/>
            <a:chExt cx="2530549" cy="2530549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0BD75428-016A-4883-95EF-FC4C07136C4B}"/>
                </a:ext>
              </a:extLst>
            </p:cNvPr>
            <p:cNvSpPr/>
            <p:nvPr/>
          </p:nvSpPr>
          <p:spPr>
            <a:xfrm>
              <a:off x="9071726" y="3846913"/>
              <a:ext cx="2530549" cy="25305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6" name="Grafika 15">
              <a:extLst>
                <a:ext uri="{FF2B5EF4-FFF2-40B4-BE49-F238E27FC236}">
                  <a16:creationId xmlns:a16="http://schemas.microsoft.com/office/drawing/2014/main" id="{47C37931-B752-4039-ACEB-663DB2B13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68825" y="4244012"/>
              <a:ext cx="1736351" cy="1736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6617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FF69E08-6FED-4027-B15F-C8CC59446641}"/>
              </a:ext>
            </a:extLst>
          </p:cNvPr>
          <p:cNvSpPr txBox="1"/>
          <p:nvPr/>
        </p:nvSpPr>
        <p:spPr>
          <a:xfrm>
            <a:off x="428263" y="324141"/>
            <a:ext cx="1000410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2800" b="1">
                <a:solidFill>
                  <a:schemeClr val="accent2"/>
                </a:solidFill>
              </a:rPr>
              <a:t>Warunki umorzenia subwencji 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C0E959C1-C915-458B-B6B1-4B5000647124}"/>
              </a:ext>
            </a:extLst>
          </p:cNvPr>
          <p:cNvSpPr/>
          <p:nvPr/>
        </p:nvSpPr>
        <p:spPr>
          <a:xfrm rot="10800000">
            <a:off x="6095999" y="1169861"/>
            <a:ext cx="6095999" cy="2877690"/>
          </a:xfrm>
          <a:prstGeom prst="rect">
            <a:avLst/>
          </a:prstGeom>
          <a:gradFill>
            <a:gsLst>
              <a:gs pos="34000">
                <a:schemeClr val="bg1">
                  <a:lumMod val="95000"/>
                </a:schemeClr>
              </a:gs>
              <a:gs pos="57000">
                <a:schemeClr val="bg1">
                  <a:lumMod val="95000"/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84BA1317-1469-42C9-8ACC-909E81D08067}"/>
              </a:ext>
            </a:extLst>
          </p:cNvPr>
          <p:cNvSpPr/>
          <p:nvPr/>
        </p:nvSpPr>
        <p:spPr>
          <a:xfrm>
            <a:off x="0" y="4055575"/>
            <a:ext cx="12192000" cy="2802425"/>
          </a:xfrm>
          <a:prstGeom prst="rect">
            <a:avLst/>
          </a:prstGeom>
          <a:gradFill>
            <a:gsLst>
              <a:gs pos="26000">
                <a:schemeClr val="bg1">
                  <a:lumMod val="95000"/>
                </a:schemeClr>
              </a:gs>
              <a:gs pos="72000">
                <a:schemeClr val="bg1">
                  <a:lumMod val="95000"/>
                  <a:alpha val="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4CD23F5D-A684-47F4-80CD-652461FC0DA3}"/>
              </a:ext>
            </a:extLst>
          </p:cNvPr>
          <p:cNvSpPr txBox="1"/>
          <p:nvPr/>
        </p:nvSpPr>
        <p:spPr>
          <a:xfrm>
            <a:off x="974797" y="1941520"/>
            <a:ext cx="285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>
                <a:solidFill>
                  <a:srgbClr val="B61928"/>
                </a:solidFill>
              </a:rPr>
              <a:t>25% kwoty subwencji zawsze do zwrotu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F5055A5-F5EC-47AE-9A52-82C2285BF5FB}"/>
              </a:ext>
            </a:extLst>
          </p:cNvPr>
          <p:cNvSpPr txBox="1"/>
          <p:nvPr/>
        </p:nvSpPr>
        <p:spPr>
          <a:xfrm>
            <a:off x="8156397" y="1941520"/>
            <a:ext cx="3947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>
                <a:solidFill>
                  <a:srgbClr val="0C7492"/>
                </a:solidFill>
              </a:rPr>
              <a:t>25% kwoty subwencji umorzone </a:t>
            </a:r>
          </a:p>
          <a:p>
            <a:r>
              <a:rPr lang="pl-PL">
                <a:solidFill>
                  <a:srgbClr val="0C749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 warunkiem prowadzenia działalności gospodarczej przez </a:t>
            </a:r>
            <a:br>
              <a:rPr lang="pl-PL">
                <a:solidFill>
                  <a:srgbClr val="0C749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>
                <a:solidFill>
                  <a:srgbClr val="0C749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 miesięcy od dnia przyznania subwencji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97D72F6C-53F1-4591-A099-C8EC50723A4D}"/>
              </a:ext>
            </a:extLst>
          </p:cNvPr>
          <p:cNvSpPr txBox="1"/>
          <p:nvPr/>
        </p:nvSpPr>
        <p:spPr>
          <a:xfrm>
            <a:off x="880001" y="4538745"/>
            <a:ext cx="29490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b="1">
                <a:solidFill>
                  <a:schemeClr val="tx1">
                    <a:lumMod val="50000"/>
                    <a:lumOff val="50000"/>
                  </a:schemeClr>
                </a:solidFill>
              </a:rPr>
              <a:t>Od 0% do 50% kwoty subwencji umarzane jest zależnie od utrzymania stanu zatrudnienia </a:t>
            </a:r>
            <a:br>
              <a:rPr lang="pl-PL" b="1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l-PL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proporcjonalnie do skali redukcji zatrudnienia.</a:t>
            </a:r>
          </a:p>
        </p:txBody>
      </p:sp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555B2CCE-C0F8-470B-B7CE-07114F0C3131}"/>
              </a:ext>
            </a:extLst>
          </p:cNvPr>
          <p:cNvSpPr/>
          <p:nvPr/>
        </p:nvSpPr>
        <p:spPr>
          <a:xfrm>
            <a:off x="6146605" y="4369980"/>
            <a:ext cx="5448766" cy="1488560"/>
          </a:xfrm>
          <a:prstGeom prst="roundRect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72000" rIns="144000" bIns="72000" rtlCol="0" anchor="ctr"/>
          <a:lstStyle/>
          <a:p>
            <a:endParaRPr lang="pl-PL" sz="14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Grafika 30">
            <a:extLst>
              <a:ext uri="{FF2B5EF4-FFF2-40B4-BE49-F238E27FC236}">
                <a16:creationId xmlns:a16="http://schemas.microsoft.com/office/drawing/2014/main" id="{8E74841F-2075-4E68-A1A4-F65D2C9397FF}"/>
              </a:ext>
            </a:extLst>
          </p:cNvPr>
          <p:cNvGrpSpPr>
            <a:grpSpLocks noChangeAspect="1"/>
          </p:cNvGrpSpPr>
          <p:nvPr/>
        </p:nvGrpSpPr>
        <p:grpSpPr>
          <a:xfrm>
            <a:off x="8256160" y="4664795"/>
            <a:ext cx="520096" cy="612000"/>
            <a:chOff x="5543213" y="-70227"/>
            <a:chExt cx="3963127" cy="4663438"/>
          </a:xfrm>
          <a:solidFill>
            <a:schemeClr val="bg1"/>
          </a:solidFill>
        </p:grpSpPr>
        <p:sp>
          <p:nvSpPr>
            <p:cNvPr id="26" name="Dowolny kształt: kształt 25">
              <a:extLst>
                <a:ext uri="{FF2B5EF4-FFF2-40B4-BE49-F238E27FC236}">
                  <a16:creationId xmlns:a16="http://schemas.microsoft.com/office/drawing/2014/main" id="{75CBE4DA-611E-478B-94CA-5097CD0D6C97}"/>
                </a:ext>
              </a:extLst>
            </p:cNvPr>
            <p:cNvSpPr/>
            <p:nvPr/>
          </p:nvSpPr>
          <p:spPr>
            <a:xfrm>
              <a:off x="5543213" y="1291837"/>
              <a:ext cx="1276508" cy="3301374"/>
            </a:xfrm>
            <a:custGeom>
              <a:avLst/>
              <a:gdLst>
                <a:gd name="connsiteX0" fmla="*/ 47226 w 1276508"/>
                <a:gd name="connsiteY0" fmla="*/ 1007754 h 3301374"/>
                <a:gd name="connsiteX1" fmla="*/ 221534 w 1276508"/>
                <a:gd name="connsiteY1" fmla="*/ 1406852 h 3301374"/>
                <a:gd name="connsiteX2" fmla="*/ 260586 w 1276508"/>
                <a:gd name="connsiteY2" fmla="*/ 1558299 h 3301374"/>
                <a:gd name="connsiteX3" fmla="*/ 421559 w 1276508"/>
                <a:gd name="connsiteY3" fmla="*/ 3135639 h 3301374"/>
                <a:gd name="connsiteX4" fmla="*/ 605391 w 1276508"/>
                <a:gd name="connsiteY4" fmla="*/ 3301374 h 3301374"/>
                <a:gd name="connsiteX5" fmla="*/ 883521 w 1276508"/>
                <a:gd name="connsiteY5" fmla="*/ 3301374 h 3301374"/>
                <a:gd name="connsiteX6" fmla="*/ 1067354 w 1276508"/>
                <a:gd name="connsiteY6" fmla="*/ 3135639 h 3301374"/>
                <a:gd name="connsiteX7" fmla="*/ 1228326 w 1276508"/>
                <a:gd name="connsiteY7" fmla="*/ 1558299 h 3301374"/>
                <a:gd name="connsiteX8" fmla="*/ 1269284 w 1276508"/>
                <a:gd name="connsiteY8" fmla="*/ 1403994 h 3301374"/>
                <a:gd name="connsiteX9" fmla="*/ 1225469 w 1276508"/>
                <a:gd name="connsiteY9" fmla="*/ 1290647 h 3301374"/>
                <a:gd name="connsiteX10" fmla="*/ 1112121 w 1276508"/>
                <a:gd name="connsiteY10" fmla="*/ 1334462 h 3301374"/>
                <a:gd name="connsiteX11" fmla="*/ 1057829 w 1276508"/>
                <a:gd name="connsiteY11" fmla="*/ 1541154 h 3301374"/>
                <a:gd name="connsiteX12" fmla="*/ 896856 w 1276508"/>
                <a:gd name="connsiteY12" fmla="*/ 3118494 h 3301374"/>
                <a:gd name="connsiteX13" fmla="*/ 885426 w 1276508"/>
                <a:gd name="connsiteY13" fmla="*/ 3128972 h 3301374"/>
                <a:gd name="connsiteX14" fmla="*/ 607296 w 1276508"/>
                <a:gd name="connsiteY14" fmla="*/ 3128972 h 3301374"/>
                <a:gd name="connsiteX15" fmla="*/ 595866 w 1276508"/>
                <a:gd name="connsiteY15" fmla="*/ 3118494 h 3301374"/>
                <a:gd name="connsiteX16" fmla="*/ 432989 w 1276508"/>
                <a:gd name="connsiteY16" fmla="*/ 1540202 h 3301374"/>
                <a:gd name="connsiteX17" fmla="*/ 378696 w 1276508"/>
                <a:gd name="connsiteY17" fmla="*/ 1333509 h 3301374"/>
                <a:gd name="connsiteX18" fmla="*/ 374886 w 1276508"/>
                <a:gd name="connsiteY18" fmla="*/ 1325889 h 3301374"/>
                <a:gd name="connsiteX19" fmla="*/ 213914 w 1276508"/>
                <a:gd name="connsiteY19" fmla="*/ 962034 h 3301374"/>
                <a:gd name="connsiteX20" fmla="*/ 193911 w 1276508"/>
                <a:gd name="connsiteY20" fmla="*/ 381962 h 3301374"/>
                <a:gd name="connsiteX21" fmla="*/ 264396 w 1276508"/>
                <a:gd name="connsiteY21" fmla="*/ 320049 h 3301374"/>
                <a:gd name="connsiteX22" fmla="*/ 482519 w 1276508"/>
                <a:gd name="connsiteY22" fmla="*/ 193367 h 3301374"/>
                <a:gd name="connsiteX23" fmla="*/ 674924 w 1276508"/>
                <a:gd name="connsiteY23" fmla="*/ 458162 h 3301374"/>
                <a:gd name="connsiteX24" fmla="*/ 744456 w 1276508"/>
                <a:gd name="connsiteY24" fmla="*/ 493404 h 3301374"/>
                <a:gd name="connsiteX25" fmla="*/ 813989 w 1276508"/>
                <a:gd name="connsiteY25" fmla="*/ 458162 h 3301374"/>
                <a:gd name="connsiteX26" fmla="*/ 1047351 w 1276508"/>
                <a:gd name="connsiteY26" fmla="*/ 137169 h 3301374"/>
                <a:gd name="connsiteX27" fmla="*/ 1028301 w 1276508"/>
                <a:gd name="connsiteY27" fmla="*/ 16202 h 3301374"/>
                <a:gd name="connsiteX28" fmla="*/ 907334 w 1276508"/>
                <a:gd name="connsiteY28" fmla="*/ 35252 h 3301374"/>
                <a:gd name="connsiteX29" fmla="*/ 743504 w 1276508"/>
                <a:gd name="connsiteY29" fmla="*/ 260042 h 3301374"/>
                <a:gd name="connsiteX30" fmla="*/ 581579 w 1276508"/>
                <a:gd name="connsiteY30" fmla="*/ 36204 h 3301374"/>
                <a:gd name="connsiteX31" fmla="*/ 479661 w 1276508"/>
                <a:gd name="connsiteY31" fmla="*/ 6677 h 3301374"/>
                <a:gd name="connsiteX32" fmla="*/ 162479 w 1276508"/>
                <a:gd name="connsiteY32" fmla="*/ 181937 h 3301374"/>
                <a:gd name="connsiteX33" fmla="*/ 70086 w 1276508"/>
                <a:gd name="connsiteY33" fmla="*/ 262899 h 3301374"/>
                <a:gd name="connsiteX34" fmla="*/ 47226 w 1276508"/>
                <a:gd name="connsiteY34" fmla="*/ 1007754 h 330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76508" h="3301374">
                  <a:moveTo>
                    <a:pt x="47226" y="1007754"/>
                  </a:moveTo>
                  <a:cubicBezTo>
                    <a:pt x="90089" y="1163964"/>
                    <a:pt x="204389" y="1374467"/>
                    <a:pt x="221534" y="1406852"/>
                  </a:cubicBezTo>
                  <a:cubicBezTo>
                    <a:pt x="242489" y="1455429"/>
                    <a:pt x="255824" y="1505912"/>
                    <a:pt x="260586" y="1558299"/>
                  </a:cubicBezTo>
                  <a:lnTo>
                    <a:pt x="421559" y="3135639"/>
                  </a:lnTo>
                  <a:cubicBezTo>
                    <a:pt x="431084" y="3229937"/>
                    <a:pt x="510141" y="3301374"/>
                    <a:pt x="605391" y="3301374"/>
                  </a:cubicBezTo>
                  <a:lnTo>
                    <a:pt x="883521" y="3301374"/>
                  </a:lnTo>
                  <a:cubicBezTo>
                    <a:pt x="978771" y="3301374"/>
                    <a:pt x="1057829" y="3229937"/>
                    <a:pt x="1067354" y="3135639"/>
                  </a:cubicBezTo>
                  <a:lnTo>
                    <a:pt x="1228326" y="1558299"/>
                  </a:lnTo>
                  <a:cubicBezTo>
                    <a:pt x="1234041" y="1504959"/>
                    <a:pt x="1247376" y="1452572"/>
                    <a:pt x="1269284" y="1403994"/>
                  </a:cubicBezTo>
                  <a:cubicBezTo>
                    <a:pt x="1288334" y="1360179"/>
                    <a:pt x="1268331" y="1309697"/>
                    <a:pt x="1225469" y="1290647"/>
                  </a:cubicBezTo>
                  <a:cubicBezTo>
                    <a:pt x="1181654" y="1271597"/>
                    <a:pt x="1131171" y="1291599"/>
                    <a:pt x="1112121" y="1334462"/>
                  </a:cubicBezTo>
                  <a:cubicBezTo>
                    <a:pt x="1083546" y="1400184"/>
                    <a:pt x="1064496" y="1469717"/>
                    <a:pt x="1057829" y="1541154"/>
                  </a:cubicBezTo>
                  <a:lnTo>
                    <a:pt x="896856" y="3118494"/>
                  </a:lnTo>
                  <a:cubicBezTo>
                    <a:pt x="895904" y="3124209"/>
                    <a:pt x="891141" y="3128972"/>
                    <a:pt x="885426" y="3128972"/>
                  </a:cubicBezTo>
                  <a:lnTo>
                    <a:pt x="607296" y="3128972"/>
                  </a:lnTo>
                  <a:cubicBezTo>
                    <a:pt x="601581" y="3128972"/>
                    <a:pt x="595866" y="3124209"/>
                    <a:pt x="595866" y="3118494"/>
                  </a:cubicBezTo>
                  <a:lnTo>
                    <a:pt x="432989" y="1540202"/>
                  </a:lnTo>
                  <a:cubicBezTo>
                    <a:pt x="425369" y="1468764"/>
                    <a:pt x="407271" y="1399232"/>
                    <a:pt x="378696" y="1333509"/>
                  </a:cubicBezTo>
                  <a:cubicBezTo>
                    <a:pt x="377744" y="1330652"/>
                    <a:pt x="376791" y="1328747"/>
                    <a:pt x="374886" y="1325889"/>
                  </a:cubicBezTo>
                  <a:cubicBezTo>
                    <a:pt x="373934" y="1323984"/>
                    <a:pt x="253919" y="1107767"/>
                    <a:pt x="213914" y="962034"/>
                  </a:cubicBezTo>
                  <a:cubicBezTo>
                    <a:pt x="170099" y="799157"/>
                    <a:pt x="157716" y="444827"/>
                    <a:pt x="193911" y="381962"/>
                  </a:cubicBezTo>
                  <a:cubicBezTo>
                    <a:pt x="222486" y="353387"/>
                    <a:pt x="234869" y="341957"/>
                    <a:pt x="264396" y="320049"/>
                  </a:cubicBezTo>
                  <a:cubicBezTo>
                    <a:pt x="339644" y="264804"/>
                    <a:pt x="426321" y="220037"/>
                    <a:pt x="482519" y="193367"/>
                  </a:cubicBezTo>
                  <a:lnTo>
                    <a:pt x="674924" y="458162"/>
                  </a:lnTo>
                  <a:cubicBezTo>
                    <a:pt x="691116" y="480069"/>
                    <a:pt x="716834" y="493404"/>
                    <a:pt x="744456" y="493404"/>
                  </a:cubicBezTo>
                  <a:cubicBezTo>
                    <a:pt x="772079" y="493404"/>
                    <a:pt x="797796" y="480069"/>
                    <a:pt x="813989" y="458162"/>
                  </a:cubicBezTo>
                  <a:lnTo>
                    <a:pt x="1047351" y="137169"/>
                  </a:lnTo>
                  <a:cubicBezTo>
                    <a:pt x="1074974" y="99069"/>
                    <a:pt x="1066401" y="44777"/>
                    <a:pt x="1028301" y="16202"/>
                  </a:cubicBezTo>
                  <a:cubicBezTo>
                    <a:pt x="990201" y="-11421"/>
                    <a:pt x="935909" y="-2848"/>
                    <a:pt x="907334" y="35252"/>
                  </a:cubicBezTo>
                  <a:lnTo>
                    <a:pt x="743504" y="260042"/>
                  </a:lnTo>
                  <a:lnTo>
                    <a:pt x="581579" y="36204"/>
                  </a:lnTo>
                  <a:cubicBezTo>
                    <a:pt x="558719" y="3819"/>
                    <a:pt x="515856" y="-7611"/>
                    <a:pt x="479661" y="6677"/>
                  </a:cubicBezTo>
                  <a:cubicBezTo>
                    <a:pt x="472994" y="9534"/>
                    <a:pt x="303449" y="78114"/>
                    <a:pt x="162479" y="181937"/>
                  </a:cubicBezTo>
                  <a:cubicBezTo>
                    <a:pt x="122474" y="211464"/>
                    <a:pt x="103424" y="229562"/>
                    <a:pt x="70086" y="262899"/>
                  </a:cubicBezTo>
                  <a:cubicBezTo>
                    <a:pt x="-51834" y="384819"/>
                    <a:pt x="15794" y="891549"/>
                    <a:pt x="47226" y="10077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8C4948A5-03E3-40FC-AB35-29ED74148D10}"/>
                </a:ext>
              </a:extLst>
            </p:cNvPr>
            <p:cNvSpPr/>
            <p:nvPr/>
          </p:nvSpPr>
          <p:spPr>
            <a:xfrm>
              <a:off x="5887759" y="209806"/>
              <a:ext cx="800229" cy="976312"/>
            </a:xfrm>
            <a:custGeom>
              <a:avLst/>
              <a:gdLst>
                <a:gd name="connsiteX0" fmla="*/ 392291 w 800229"/>
                <a:gd name="connsiteY0" fmla="*/ 976312 h 976312"/>
                <a:gd name="connsiteX1" fmla="*/ 398006 w 800229"/>
                <a:gd name="connsiteY1" fmla="*/ 976312 h 976312"/>
                <a:gd name="connsiteX2" fmla="*/ 401816 w 800229"/>
                <a:gd name="connsiteY2" fmla="*/ 976312 h 976312"/>
                <a:gd name="connsiteX3" fmla="*/ 408483 w 800229"/>
                <a:gd name="connsiteY3" fmla="*/ 976312 h 976312"/>
                <a:gd name="connsiteX4" fmla="*/ 678993 w 800229"/>
                <a:gd name="connsiteY4" fmla="*/ 858203 h 976312"/>
                <a:gd name="connsiteX5" fmla="*/ 797103 w 800229"/>
                <a:gd name="connsiteY5" fmla="*/ 398145 h 976312"/>
                <a:gd name="connsiteX6" fmla="*/ 407531 w 800229"/>
                <a:gd name="connsiteY6" fmla="*/ 0 h 976312"/>
                <a:gd name="connsiteX7" fmla="*/ 399911 w 800229"/>
                <a:gd name="connsiteY7" fmla="*/ 0 h 976312"/>
                <a:gd name="connsiteX8" fmla="*/ 392291 w 800229"/>
                <a:gd name="connsiteY8" fmla="*/ 0 h 976312"/>
                <a:gd name="connsiteX9" fmla="*/ 2718 w 800229"/>
                <a:gd name="connsiteY9" fmla="*/ 398145 h 976312"/>
                <a:gd name="connsiteX10" fmla="*/ 120828 w 800229"/>
                <a:gd name="connsiteY10" fmla="*/ 858203 h 976312"/>
                <a:gd name="connsiteX11" fmla="*/ 392291 w 800229"/>
                <a:gd name="connsiteY11" fmla="*/ 976312 h 976312"/>
                <a:gd name="connsiteX12" fmla="*/ 175121 w 800229"/>
                <a:gd name="connsiteY12" fmla="*/ 413385 h 976312"/>
                <a:gd name="connsiteX13" fmla="*/ 175121 w 800229"/>
                <a:gd name="connsiteY13" fmla="*/ 407670 h 976312"/>
                <a:gd name="connsiteX14" fmla="*/ 392291 w 800229"/>
                <a:gd name="connsiteY14" fmla="*/ 171450 h 976312"/>
                <a:gd name="connsiteX15" fmla="*/ 396101 w 800229"/>
                <a:gd name="connsiteY15" fmla="*/ 171450 h 976312"/>
                <a:gd name="connsiteX16" fmla="*/ 402768 w 800229"/>
                <a:gd name="connsiteY16" fmla="*/ 171450 h 976312"/>
                <a:gd name="connsiteX17" fmla="*/ 406578 w 800229"/>
                <a:gd name="connsiteY17" fmla="*/ 171450 h 976312"/>
                <a:gd name="connsiteX18" fmla="*/ 623748 w 800229"/>
                <a:gd name="connsiteY18" fmla="*/ 407670 h 976312"/>
                <a:gd name="connsiteX19" fmla="*/ 623748 w 800229"/>
                <a:gd name="connsiteY19" fmla="*/ 412432 h 976312"/>
                <a:gd name="connsiteX20" fmla="*/ 547548 w 800229"/>
                <a:gd name="connsiteY20" fmla="*/ 742950 h 976312"/>
                <a:gd name="connsiteX21" fmla="*/ 399911 w 800229"/>
                <a:gd name="connsiteY21" fmla="*/ 802958 h 976312"/>
                <a:gd name="connsiteX22" fmla="*/ 398006 w 800229"/>
                <a:gd name="connsiteY22" fmla="*/ 802958 h 976312"/>
                <a:gd name="connsiteX23" fmla="*/ 398006 w 800229"/>
                <a:gd name="connsiteY23" fmla="*/ 802958 h 976312"/>
                <a:gd name="connsiteX24" fmla="*/ 250368 w 800229"/>
                <a:gd name="connsiteY24" fmla="*/ 742950 h 976312"/>
                <a:gd name="connsiteX25" fmla="*/ 175121 w 800229"/>
                <a:gd name="connsiteY25" fmla="*/ 413385 h 97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0229" h="976312">
                  <a:moveTo>
                    <a:pt x="392291" y="976312"/>
                  </a:moveTo>
                  <a:cubicBezTo>
                    <a:pt x="394196" y="976312"/>
                    <a:pt x="396101" y="976312"/>
                    <a:pt x="398006" y="976312"/>
                  </a:cubicBezTo>
                  <a:cubicBezTo>
                    <a:pt x="398958" y="976312"/>
                    <a:pt x="400863" y="976312"/>
                    <a:pt x="401816" y="976312"/>
                  </a:cubicBezTo>
                  <a:cubicBezTo>
                    <a:pt x="403721" y="976312"/>
                    <a:pt x="405626" y="976312"/>
                    <a:pt x="408483" y="976312"/>
                  </a:cubicBezTo>
                  <a:cubicBezTo>
                    <a:pt x="518973" y="973455"/>
                    <a:pt x="612318" y="933450"/>
                    <a:pt x="678993" y="858203"/>
                  </a:cubicBezTo>
                  <a:cubicBezTo>
                    <a:pt x="820916" y="698183"/>
                    <a:pt x="800913" y="431482"/>
                    <a:pt x="797103" y="398145"/>
                  </a:cubicBezTo>
                  <a:cubicBezTo>
                    <a:pt x="782816" y="103823"/>
                    <a:pt x="578028" y="0"/>
                    <a:pt x="407531" y="0"/>
                  </a:cubicBezTo>
                  <a:cubicBezTo>
                    <a:pt x="404673" y="0"/>
                    <a:pt x="401816" y="0"/>
                    <a:pt x="399911" y="0"/>
                  </a:cubicBezTo>
                  <a:cubicBezTo>
                    <a:pt x="398006" y="0"/>
                    <a:pt x="395148" y="0"/>
                    <a:pt x="392291" y="0"/>
                  </a:cubicBezTo>
                  <a:cubicBezTo>
                    <a:pt x="221793" y="0"/>
                    <a:pt x="17958" y="104775"/>
                    <a:pt x="2718" y="398145"/>
                  </a:cubicBezTo>
                  <a:cubicBezTo>
                    <a:pt x="-139" y="431482"/>
                    <a:pt x="-21094" y="698183"/>
                    <a:pt x="120828" y="858203"/>
                  </a:cubicBezTo>
                  <a:cubicBezTo>
                    <a:pt x="188456" y="933450"/>
                    <a:pt x="281801" y="974408"/>
                    <a:pt x="392291" y="976312"/>
                  </a:cubicBezTo>
                  <a:close/>
                  <a:moveTo>
                    <a:pt x="175121" y="413385"/>
                  </a:moveTo>
                  <a:cubicBezTo>
                    <a:pt x="175121" y="411480"/>
                    <a:pt x="175121" y="409575"/>
                    <a:pt x="175121" y="407670"/>
                  </a:cubicBezTo>
                  <a:cubicBezTo>
                    <a:pt x="184646" y="201930"/>
                    <a:pt x="315138" y="171450"/>
                    <a:pt x="392291" y="171450"/>
                  </a:cubicBezTo>
                  <a:lnTo>
                    <a:pt x="396101" y="171450"/>
                  </a:lnTo>
                  <a:cubicBezTo>
                    <a:pt x="398006" y="171450"/>
                    <a:pt x="400863" y="171450"/>
                    <a:pt x="402768" y="171450"/>
                  </a:cubicBezTo>
                  <a:lnTo>
                    <a:pt x="406578" y="171450"/>
                  </a:lnTo>
                  <a:cubicBezTo>
                    <a:pt x="483731" y="171450"/>
                    <a:pt x="614223" y="201930"/>
                    <a:pt x="623748" y="407670"/>
                  </a:cubicBezTo>
                  <a:cubicBezTo>
                    <a:pt x="623748" y="409575"/>
                    <a:pt x="623748" y="411480"/>
                    <a:pt x="623748" y="412432"/>
                  </a:cubicBezTo>
                  <a:cubicBezTo>
                    <a:pt x="630416" y="473393"/>
                    <a:pt x="628511" y="651510"/>
                    <a:pt x="547548" y="742950"/>
                  </a:cubicBezTo>
                  <a:cubicBezTo>
                    <a:pt x="512306" y="782955"/>
                    <a:pt x="463728" y="802958"/>
                    <a:pt x="399911" y="802958"/>
                  </a:cubicBezTo>
                  <a:cubicBezTo>
                    <a:pt x="398958" y="802958"/>
                    <a:pt x="398958" y="802958"/>
                    <a:pt x="398006" y="802958"/>
                  </a:cubicBezTo>
                  <a:lnTo>
                    <a:pt x="398006" y="802958"/>
                  </a:lnTo>
                  <a:cubicBezTo>
                    <a:pt x="334188" y="802005"/>
                    <a:pt x="285611" y="782955"/>
                    <a:pt x="250368" y="742950"/>
                  </a:cubicBezTo>
                  <a:cubicBezTo>
                    <a:pt x="170358" y="652463"/>
                    <a:pt x="169406" y="474345"/>
                    <a:pt x="175121" y="413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A1257AE7-05C6-4D8A-BF9B-2DB2965962A5}"/>
                </a:ext>
              </a:extLst>
            </p:cNvPr>
            <p:cNvSpPr/>
            <p:nvPr/>
          </p:nvSpPr>
          <p:spPr>
            <a:xfrm>
              <a:off x="8228709" y="1291085"/>
              <a:ext cx="1277631" cy="3301173"/>
            </a:xfrm>
            <a:custGeom>
              <a:avLst/>
              <a:gdLst>
                <a:gd name="connsiteX0" fmla="*/ 51590 w 1277631"/>
                <a:gd name="connsiteY0" fmla="*/ 1290446 h 3301173"/>
                <a:gd name="connsiteX1" fmla="*/ 7775 w 1277631"/>
                <a:gd name="connsiteY1" fmla="*/ 1403793 h 3301173"/>
                <a:gd name="connsiteX2" fmla="*/ 48733 w 1277631"/>
                <a:gd name="connsiteY2" fmla="*/ 1558099 h 3301173"/>
                <a:gd name="connsiteX3" fmla="*/ 209705 w 1277631"/>
                <a:gd name="connsiteY3" fmla="*/ 3135439 h 3301173"/>
                <a:gd name="connsiteX4" fmla="*/ 393538 w 1277631"/>
                <a:gd name="connsiteY4" fmla="*/ 3301174 h 3301173"/>
                <a:gd name="connsiteX5" fmla="*/ 671668 w 1277631"/>
                <a:gd name="connsiteY5" fmla="*/ 3301174 h 3301173"/>
                <a:gd name="connsiteX6" fmla="*/ 855500 w 1277631"/>
                <a:gd name="connsiteY6" fmla="*/ 3135439 h 3301173"/>
                <a:gd name="connsiteX7" fmla="*/ 1016473 w 1277631"/>
                <a:gd name="connsiteY7" fmla="*/ 1558099 h 3301173"/>
                <a:gd name="connsiteX8" fmla="*/ 1055525 w 1277631"/>
                <a:gd name="connsiteY8" fmla="*/ 1406651 h 3301173"/>
                <a:gd name="connsiteX9" fmla="*/ 1229833 w 1277631"/>
                <a:gd name="connsiteY9" fmla="*/ 1007554 h 3301173"/>
                <a:gd name="connsiteX10" fmla="*/ 1207925 w 1277631"/>
                <a:gd name="connsiteY10" fmla="*/ 262699 h 3301173"/>
                <a:gd name="connsiteX11" fmla="*/ 1115533 w 1277631"/>
                <a:gd name="connsiteY11" fmla="*/ 181736 h 3301173"/>
                <a:gd name="connsiteX12" fmla="*/ 798350 w 1277631"/>
                <a:gd name="connsiteY12" fmla="*/ 6476 h 3301173"/>
                <a:gd name="connsiteX13" fmla="*/ 696433 w 1277631"/>
                <a:gd name="connsiteY13" fmla="*/ 36004 h 3301173"/>
                <a:gd name="connsiteX14" fmla="*/ 532603 w 1277631"/>
                <a:gd name="connsiteY14" fmla="*/ 260794 h 3301173"/>
                <a:gd name="connsiteX15" fmla="*/ 367820 w 1277631"/>
                <a:gd name="connsiteY15" fmla="*/ 36956 h 3301173"/>
                <a:gd name="connsiteX16" fmla="*/ 246853 w 1277631"/>
                <a:gd name="connsiteY16" fmla="*/ 17906 h 3301173"/>
                <a:gd name="connsiteX17" fmla="*/ 227803 w 1277631"/>
                <a:gd name="connsiteY17" fmla="*/ 138874 h 3301173"/>
                <a:gd name="connsiteX18" fmla="*/ 461165 w 1277631"/>
                <a:gd name="connsiteY18" fmla="*/ 459866 h 3301173"/>
                <a:gd name="connsiteX19" fmla="*/ 530698 w 1277631"/>
                <a:gd name="connsiteY19" fmla="*/ 495108 h 3301173"/>
                <a:gd name="connsiteX20" fmla="*/ 600230 w 1277631"/>
                <a:gd name="connsiteY20" fmla="*/ 459866 h 3301173"/>
                <a:gd name="connsiteX21" fmla="*/ 792636 w 1277631"/>
                <a:gd name="connsiteY21" fmla="*/ 195071 h 3301173"/>
                <a:gd name="connsiteX22" fmla="*/ 1010758 w 1277631"/>
                <a:gd name="connsiteY22" fmla="*/ 321754 h 3301173"/>
                <a:gd name="connsiteX23" fmla="*/ 1081243 w 1277631"/>
                <a:gd name="connsiteY23" fmla="*/ 383666 h 3301173"/>
                <a:gd name="connsiteX24" fmla="*/ 1061240 w 1277631"/>
                <a:gd name="connsiteY24" fmla="*/ 963739 h 3301173"/>
                <a:gd name="connsiteX25" fmla="*/ 900268 w 1277631"/>
                <a:gd name="connsiteY25" fmla="*/ 1327593 h 3301173"/>
                <a:gd name="connsiteX26" fmla="*/ 896458 w 1277631"/>
                <a:gd name="connsiteY26" fmla="*/ 1335214 h 3301173"/>
                <a:gd name="connsiteX27" fmla="*/ 842165 w 1277631"/>
                <a:gd name="connsiteY27" fmla="*/ 1541906 h 3301173"/>
                <a:gd name="connsiteX28" fmla="*/ 681193 w 1277631"/>
                <a:gd name="connsiteY28" fmla="*/ 3119246 h 3301173"/>
                <a:gd name="connsiteX29" fmla="*/ 669763 w 1277631"/>
                <a:gd name="connsiteY29" fmla="*/ 3129724 h 3301173"/>
                <a:gd name="connsiteX30" fmla="*/ 391633 w 1277631"/>
                <a:gd name="connsiteY30" fmla="*/ 3129724 h 3301173"/>
                <a:gd name="connsiteX31" fmla="*/ 380203 w 1277631"/>
                <a:gd name="connsiteY31" fmla="*/ 3119246 h 3301173"/>
                <a:gd name="connsiteX32" fmla="*/ 219230 w 1277631"/>
                <a:gd name="connsiteY32" fmla="*/ 1541906 h 3301173"/>
                <a:gd name="connsiteX33" fmla="*/ 164938 w 1277631"/>
                <a:gd name="connsiteY33" fmla="*/ 1335214 h 3301173"/>
                <a:gd name="connsiteX34" fmla="*/ 51590 w 1277631"/>
                <a:gd name="connsiteY34" fmla="*/ 1290446 h 330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77631" h="3301173">
                  <a:moveTo>
                    <a:pt x="51590" y="1290446"/>
                  </a:moveTo>
                  <a:cubicBezTo>
                    <a:pt x="7775" y="1309496"/>
                    <a:pt x="-12227" y="1360931"/>
                    <a:pt x="7775" y="1403793"/>
                  </a:cubicBezTo>
                  <a:cubicBezTo>
                    <a:pt x="29683" y="1453324"/>
                    <a:pt x="43018" y="1504759"/>
                    <a:pt x="48733" y="1558099"/>
                  </a:cubicBezTo>
                  <a:lnTo>
                    <a:pt x="209705" y="3135439"/>
                  </a:lnTo>
                  <a:cubicBezTo>
                    <a:pt x="219230" y="3229736"/>
                    <a:pt x="298288" y="3301174"/>
                    <a:pt x="393538" y="3301174"/>
                  </a:cubicBezTo>
                  <a:lnTo>
                    <a:pt x="671668" y="3301174"/>
                  </a:lnTo>
                  <a:cubicBezTo>
                    <a:pt x="766918" y="3301174"/>
                    <a:pt x="845975" y="3229736"/>
                    <a:pt x="855500" y="3135439"/>
                  </a:cubicBezTo>
                  <a:lnTo>
                    <a:pt x="1016473" y="1558099"/>
                  </a:lnTo>
                  <a:cubicBezTo>
                    <a:pt x="1022188" y="1505711"/>
                    <a:pt x="1034570" y="1455229"/>
                    <a:pt x="1055525" y="1406651"/>
                  </a:cubicBezTo>
                  <a:cubicBezTo>
                    <a:pt x="1072670" y="1375218"/>
                    <a:pt x="1187923" y="1164716"/>
                    <a:pt x="1229833" y="1007554"/>
                  </a:cubicBezTo>
                  <a:cubicBezTo>
                    <a:pt x="1261265" y="891349"/>
                    <a:pt x="1329845" y="384619"/>
                    <a:pt x="1207925" y="262699"/>
                  </a:cubicBezTo>
                  <a:cubicBezTo>
                    <a:pt x="1174588" y="229361"/>
                    <a:pt x="1155538" y="211264"/>
                    <a:pt x="1115533" y="181736"/>
                  </a:cubicBezTo>
                  <a:cubicBezTo>
                    <a:pt x="974563" y="77914"/>
                    <a:pt x="805970" y="9333"/>
                    <a:pt x="798350" y="6476"/>
                  </a:cubicBezTo>
                  <a:cubicBezTo>
                    <a:pt x="761203" y="-8764"/>
                    <a:pt x="719293" y="3619"/>
                    <a:pt x="696433" y="36004"/>
                  </a:cubicBezTo>
                  <a:lnTo>
                    <a:pt x="532603" y="260794"/>
                  </a:lnTo>
                  <a:lnTo>
                    <a:pt x="367820" y="36956"/>
                  </a:lnTo>
                  <a:cubicBezTo>
                    <a:pt x="340198" y="-2096"/>
                    <a:pt x="285905" y="-9717"/>
                    <a:pt x="246853" y="17906"/>
                  </a:cubicBezTo>
                  <a:cubicBezTo>
                    <a:pt x="208753" y="45529"/>
                    <a:pt x="200180" y="99821"/>
                    <a:pt x="227803" y="138874"/>
                  </a:cubicBezTo>
                  <a:lnTo>
                    <a:pt x="461165" y="459866"/>
                  </a:lnTo>
                  <a:cubicBezTo>
                    <a:pt x="477358" y="481774"/>
                    <a:pt x="503075" y="495108"/>
                    <a:pt x="530698" y="495108"/>
                  </a:cubicBezTo>
                  <a:cubicBezTo>
                    <a:pt x="558320" y="495108"/>
                    <a:pt x="584038" y="481774"/>
                    <a:pt x="600230" y="459866"/>
                  </a:cubicBezTo>
                  <a:lnTo>
                    <a:pt x="792636" y="195071"/>
                  </a:lnTo>
                  <a:cubicBezTo>
                    <a:pt x="848833" y="221741"/>
                    <a:pt x="935511" y="266508"/>
                    <a:pt x="1010758" y="321754"/>
                  </a:cubicBezTo>
                  <a:cubicBezTo>
                    <a:pt x="1039333" y="342708"/>
                    <a:pt x="1051715" y="355091"/>
                    <a:pt x="1081243" y="383666"/>
                  </a:cubicBezTo>
                  <a:cubicBezTo>
                    <a:pt x="1117438" y="446531"/>
                    <a:pt x="1105055" y="800861"/>
                    <a:pt x="1061240" y="963739"/>
                  </a:cubicBezTo>
                  <a:cubicBezTo>
                    <a:pt x="1021236" y="1109471"/>
                    <a:pt x="901220" y="1325689"/>
                    <a:pt x="900268" y="1327593"/>
                  </a:cubicBezTo>
                  <a:cubicBezTo>
                    <a:pt x="899315" y="1329499"/>
                    <a:pt x="897411" y="1332356"/>
                    <a:pt x="896458" y="1335214"/>
                  </a:cubicBezTo>
                  <a:cubicBezTo>
                    <a:pt x="867883" y="1400936"/>
                    <a:pt x="848833" y="1470468"/>
                    <a:pt x="842165" y="1541906"/>
                  </a:cubicBezTo>
                  <a:lnTo>
                    <a:pt x="681193" y="3119246"/>
                  </a:lnTo>
                  <a:cubicBezTo>
                    <a:pt x="680240" y="3124961"/>
                    <a:pt x="675478" y="3129724"/>
                    <a:pt x="669763" y="3129724"/>
                  </a:cubicBezTo>
                  <a:lnTo>
                    <a:pt x="391633" y="3129724"/>
                  </a:lnTo>
                  <a:cubicBezTo>
                    <a:pt x="385918" y="3129724"/>
                    <a:pt x="380203" y="3124961"/>
                    <a:pt x="380203" y="3119246"/>
                  </a:cubicBezTo>
                  <a:lnTo>
                    <a:pt x="219230" y="1541906"/>
                  </a:lnTo>
                  <a:cubicBezTo>
                    <a:pt x="211610" y="1470468"/>
                    <a:pt x="193513" y="1400936"/>
                    <a:pt x="164938" y="1335214"/>
                  </a:cubicBezTo>
                  <a:cubicBezTo>
                    <a:pt x="145888" y="1290446"/>
                    <a:pt x="95405" y="1271396"/>
                    <a:pt x="51590" y="1290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53418CB6-4E0B-4397-AEB7-91E192F11D5C}"/>
                </a:ext>
              </a:extLst>
            </p:cNvPr>
            <p:cNvSpPr/>
            <p:nvPr/>
          </p:nvSpPr>
          <p:spPr>
            <a:xfrm>
              <a:off x="8360449" y="209806"/>
              <a:ext cx="800229" cy="976312"/>
            </a:xfrm>
            <a:custGeom>
              <a:avLst/>
              <a:gdLst>
                <a:gd name="connsiteX0" fmla="*/ 391338 w 800229"/>
                <a:gd name="connsiteY0" fmla="*/ 976312 h 976312"/>
                <a:gd name="connsiteX1" fmla="*/ 398006 w 800229"/>
                <a:gd name="connsiteY1" fmla="*/ 976312 h 976312"/>
                <a:gd name="connsiteX2" fmla="*/ 401816 w 800229"/>
                <a:gd name="connsiteY2" fmla="*/ 976312 h 976312"/>
                <a:gd name="connsiteX3" fmla="*/ 407531 w 800229"/>
                <a:gd name="connsiteY3" fmla="*/ 976312 h 976312"/>
                <a:gd name="connsiteX4" fmla="*/ 678993 w 800229"/>
                <a:gd name="connsiteY4" fmla="*/ 858203 h 976312"/>
                <a:gd name="connsiteX5" fmla="*/ 797103 w 800229"/>
                <a:gd name="connsiteY5" fmla="*/ 398145 h 976312"/>
                <a:gd name="connsiteX6" fmla="*/ 407531 w 800229"/>
                <a:gd name="connsiteY6" fmla="*/ 0 h 976312"/>
                <a:gd name="connsiteX7" fmla="*/ 399911 w 800229"/>
                <a:gd name="connsiteY7" fmla="*/ 0 h 976312"/>
                <a:gd name="connsiteX8" fmla="*/ 392291 w 800229"/>
                <a:gd name="connsiteY8" fmla="*/ 0 h 976312"/>
                <a:gd name="connsiteX9" fmla="*/ 2718 w 800229"/>
                <a:gd name="connsiteY9" fmla="*/ 398145 h 976312"/>
                <a:gd name="connsiteX10" fmla="*/ 120828 w 800229"/>
                <a:gd name="connsiteY10" fmla="*/ 858203 h 976312"/>
                <a:gd name="connsiteX11" fmla="*/ 391338 w 800229"/>
                <a:gd name="connsiteY11" fmla="*/ 976312 h 976312"/>
                <a:gd name="connsiteX12" fmla="*/ 174168 w 800229"/>
                <a:gd name="connsiteY12" fmla="*/ 413385 h 976312"/>
                <a:gd name="connsiteX13" fmla="*/ 174168 w 800229"/>
                <a:gd name="connsiteY13" fmla="*/ 407670 h 976312"/>
                <a:gd name="connsiteX14" fmla="*/ 391338 w 800229"/>
                <a:gd name="connsiteY14" fmla="*/ 171450 h 976312"/>
                <a:gd name="connsiteX15" fmla="*/ 395148 w 800229"/>
                <a:gd name="connsiteY15" fmla="*/ 171450 h 976312"/>
                <a:gd name="connsiteX16" fmla="*/ 401816 w 800229"/>
                <a:gd name="connsiteY16" fmla="*/ 171450 h 976312"/>
                <a:gd name="connsiteX17" fmla="*/ 405626 w 800229"/>
                <a:gd name="connsiteY17" fmla="*/ 171450 h 976312"/>
                <a:gd name="connsiteX18" fmla="*/ 622796 w 800229"/>
                <a:gd name="connsiteY18" fmla="*/ 407670 h 976312"/>
                <a:gd name="connsiteX19" fmla="*/ 622796 w 800229"/>
                <a:gd name="connsiteY19" fmla="*/ 412432 h 976312"/>
                <a:gd name="connsiteX20" fmla="*/ 546596 w 800229"/>
                <a:gd name="connsiteY20" fmla="*/ 742950 h 976312"/>
                <a:gd name="connsiteX21" fmla="*/ 398958 w 800229"/>
                <a:gd name="connsiteY21" fmla="*/ 802958 h 976312"/>
                <a:gd name="connsiteX22" fmla="*/ 398958 w 800229"/>
                <a:gd name="connsiteY22" fmla="*/ 802958 h 976312"/>
                <a:gd name="connsiteX23" fmla="*/ 397053 w 800229"/>
                <a:gd name="connsiteY23" fmla="*/ 802958 h 976312"/>
                <a:gd name="connsiteX24" fmla="*/ 249416 w 800229"/>
                <a:gd name="connsiteY24" fmla="*/ 742950 h 976312"/>
                <a:gd name="connsiteX25" fmla="*/ 174168 w 800229"/>
                <a:gd name="connsiteY25" fmla="*/ 413385 h 97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0229" h="976312">
                  <a:moveTo>
                    <a:pt x="391338" y="976312"/>
                  </a:moveTo>
                  <a:cubicBezTo>
                    <a:pt x="393243" y="976312"/>
                    <a:pt x="395148" y="976312"/>
                    <a:pt x="398006" y="976312"/>
                  </a:cubicBezTo>
                  <a:cubicBezTo>
                    <a:pt x="398958" y="976312"/>
                    <a:pt x="400863" y="976312"/>
                    <a:pt x="401816" y="976312"/>
                  </a:cubicBezTo>
                  <a:cubicBezTo>
                    <a:pt x="403721" y="976312"/>
                    <a:pt x="405626" y="976312"/>
                    <a:pt x="407531" y="976312"/>
                  </a:cubicBezTo>
                  <a:cubicBezTo>
                    <a:pt x="518021" y="974408"/>
                    <a:pt x="611366" y="933450"/>
                    <a:pt x="678993" y="858203"/>
                  </a:cubicBezTo>
                  <a:cubicBezTo>
                    <a:pt x="820916" y="698183"/>
                    <a:pt x="800913" y="431482"/>
                    <a:pt x="797103" y="398145"/>
                  </a:cubicBezTo>
                  <a:cubicBezTo>
                    <a:pt x="782816" y="103823"/>
                    <a:pt x="578981" y="0"/>
                    <a:pt x="407531" y="0"/>
                  </a:cubicBezTo>
                  <a:cubicBezTo>
                    <a:pt x="404673" y="0"/>
                    <a:pt x="401816" y="0"/>
                    <a:pt x="399911" y="0"/>
                  </a:cubicBezTo>
                  <a:cubicBezTo>
                    <a:pt x="398006" y="0"/>
                    <a:pt x="395148" y="0"/>
                    <a:pt x="392291" y="0"/>
                  </a:cubicBezTo>
                  <a:cubicBezTo>
                    <a:pt x="221793" y="0"/>
                    <a:pt x="17958" y="104775"/>
                    <a:pt x="2718" y="398145"/>
                  </a:cubicBezTo>
                  <a:cubicBezTo>
                    <a:pt x="-139" y="431482"/>
                    <a:pt x="-21094" y="698183"/>
                    <a:pt x="120828" y="858203"/>
                  </a:cubicBezTo>
                  <a:cubicBezTo>
                    <a:pt x="187503" y="933450"/>
                    <a:pt x="280848" y="973455"/>
                    <a:pt x="391338" y="976312"/>
                  </a:cubicBezTo>
                  <a:close/>
                  <a:moveTo>
                    <a:pt x="174168" y="413385"/>
                  </a:moveTo>
                  <a:cubicBezTo>
                    <a:pt x="174168" y="411480"/>
                    <a:pt x="174168" y="409575"/>
                    <a:pt x="174168" y="407670"/>
                  </a:cubicBezTo>
                  <a:cubicBezTo>
                    <a:pt x="183693" y="201930"/>
                    <a:pt x="314186" y="171450"/>
                    <a:pt x="391338" y="171450"/>
                  </a:cubicBezTo>
                  <a:lnTo>
                    <a:pt x="395148" y="171450"/>
                  </a:lnTo>
                  <a:cubicBezTo>
                    <a:pt x="397053" y="171450"/>
                    <a:pt x="399911" y="171450"/>
                    <a:pt x="401816" y="171450"/>
                  </a:cubicBezTo>
                  <a:lnTo>
                    <a:pt x="405626" y="171450"/>
                  </a:lnTo>
                  <a:cubicBezTo>
                    <a:pt x="482778" y="171450"/>
                    <a:pt x="613271" y="201930"/>
                    <a:pt x="622796" y="407670"/>
                  </a:cubicBezTo>
                  <a:cubicBezTo>
                    <a:pt x="622796" y="409575"/>
                    <a:pt x="622796" y="411480"/>
                    <a:pt x="622796" y="412432"/>
                  </a:cubicBezTo>
                  <a:cubicBezTo>
                    <a:pt x="629463" y="473393"/>
                    <a:pt x="627558" y="651510"/>
                    <a:pt x="546596" y="742950"/>
                  </a:cubicBezTo>
                  <a:cubicBezTo>
                    <a:pt x="511353" y="782955"/>
                    <a:pt x="462776" y="802005"/>
                    <a:pt x="398958" y="802958"/>
                  </a:cubicBezTo>
                  <a:lnTo>
                    <a:pt x="398958" y="802958"/>
                  </a:lnTo>
                  <a:cubicBezTo>
                    <a:pt x="398006" y="802958"/>
                    <a:pt x="398006" y="802958"/>
                    <a:pt x="397053" y="802958"/>
                  </a:cubicBezTo>
                  <a:cubicBezTo>
                    <a:pt x="333236" y="802005"/>
                    <a:pt x="284658" y="782955"/>
                    <a:pt x="249416" y="742950"/>
                  </a:cubicBezTo>
                  <a:cubicBezTo>
                    <a:pt x="169406" y="652463"/>
                    <a:pt x="168453" y="474345"/>
                    <a:pt x="174168" y="413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94201641-277F-4065-8344-BE9545F82C79}"/>
                </a:ext>
              </a:extLst>
            </p:cNvPr>
            <p:cNvSpPr/>
            <p:nvPr/>
          </p:nvSpPr>
          <p:spPr>
            <a:xfrm>
              <a:off x="6735283" y="1084393"/>
              <a:ext cx="1580020" cy="3506913"/>
            </a:xfrm>
            <a:custGeom>
              <a:avLst/>
              <a:gdLst>
                <a:gd name="connsiteX0" fmla="*/ 73404 w 1580020"/>
                <a:gd name="connsiteY0" fmla="*/ 278891 h 3506913"/>
                <a:gd name="connsiteX1" fmla="*/ 51497 w 1580020"/>
                <a:gd name="connsiteY1" fmla="*/ 1067561 h 3506913"/>
                <a:gd name="connsiteX2" fmla="*/ 237234 w 1580020"/>
                <a:gd name="connsiteY2" fmla="*/ 1491423 h 3506913"/>
                <a:gd name="connsiteX3" fmla="*/ 280097 w 1580020"/>
                <a:gd name="connsiteY3" fmla="*/ 1654301 h 3506913"/>
                <a:gd name="connsiteX4" fmla="*/ 451547 w 1580020"/>
                <a:gd name="connsiteY4" fmla="*/ 3335464 h 3506913"/>
                <a:gd name="connsiteX5" fmla="*/ 642047 w 1580020"/>
                <a:gd name="connsiteY5" fmla="*/ 3506914 h 3506913"/>
                <a:gd name="connsiteX6" fmla="*/ 938274 w 1580020"/>
                <a:gd name="connsiteY6" fmla="*/ 3506914 h 3506913"/>
                <a:gd name="connsiteX7" fmla="*/ 1128774 w 1580020"/>
                <a:gd name="connsiteY7" fmla="*/ 3335464 h 3506913"/>
                <a:gd name="connsiteX8" fmla="*/ 1300224 w 1580020"/>
                <a:gd name="connsiteY8" fmla="*/ 1654301 h 3506913"/>
                <a:gd name="connsiteX9" fmla="*/ 1343087 w 1580020"/>
                <a:gd name="connsiteY9" fmla="*/ 1491423 h 3506913"/>
                <a:gd name="connsiteX10" fmla="*/ 1528824 w 1580020"/>
                <a:gd name="connsiteY10" fmla="*/ 1067561 h 3506913"/>
                <a:gd name="connsiteX11" fmla="*/ 1506917 w 1580020"/>
                <a:gd name="connsiteY11" fmla="*/ 278891 h 3506913"/>
                <a:gd name="connsiteX12" fmla="*/ 1409762 w 1580020"/>
                <a:gd name="connsiteY12" fmla="*/ 193166 h 3506913"/>
                <a:gd name="connsiteX13" fmla="*/ 1072576 w 1580020"/>
                <a:gd name="connsiteY13" fmla="*/ 6476 h 3506913"/>
                <a:gd name="connsiteX14" fmla="*/ 970659 w 1580020"/>
                <a:gd name="connsiteY14" fmla="*/ 36004 h 3506913"/>
                <a:gd name="connsiteX15" fmla="*/ 788732 w 1580020"/>
                <a:gd name="connsiteY15" fmla="*/ 282701 h 3506913"/>
                <a:gd name="connsiteX16" fmla="*/ 609662 w 1580020"/>
                <a:gd name="connsiteY16" fmla="*/ 36004 h 3506913"/>
                <a:gd name="connsiteX17" fmla="*/ 507744 w 1580020"/>
                <a:gd name="connsiteY17" fmla="*/ 6476 h 3506913"/>
                <a:gd name="connsiteX18" fmla="*/ 170559 w 1580020"/>
                <a:gd name="connsiteY18" fmla="*/ 193166 h 3506913"/>
                <a:gd name="connsiteX19" fmla="*/ 73404 w 1580020"/>
                <a:gd name="connsiteY19" fmla="*/ 278891 h 3506913"/>
                <a:gd name="connsiteX20" fmla="*/ 197229 w 1580020"/>
                <a:gd name="connsiteY20" fmla="*/ 398906 h 3506913"/>
                <a:gd name="connsiteX21" fmla="*/ 273429 w 1580020"/>
                <a:gd name="connsiteY21" fmla="*/ 332231 h 3506913"/>
                <a:gd name="connsiteX22" fmla="*/ 511554 w 1580020"/>
                <a:gd name="connsiteY22" fmla="*/ 194119 h 3506913"/>
                <a:gd name="connsiteX23" fmla="*/ 719199 w 1580020"/>
                <a:gd name="connsiteY23" fmla="*/ 479869 h 3506913"/>
                <a:gd name="connsiteX24" fmla="*/ 788732 w 1580020"/>
                <a:gd name="connsiteY24" fmla="*/ 515111 h 3506913"/>
                <a:gd name="connsiteX25" fmla="*/ 858264 w 1580020"/>
                <a:gd name="connsiteY25" fmla="*/ 479869 h 3506913"/>
                <a:gd name="connsiteX26" fmla="*/ 1065909 w 1580020"/>
                <a:gd name="connsiteY26" fmla="*/ 194119 h 3506913"/>
                <a:gd name="connsiteX27" fmla="*/ 1304034 w 1580020"/>
                <a:gd name="connsiteY27" fmla="*/ 332231 h 3506913"/>
                <a:gd name="connsiteX28" fmla="*/ 1380234 w 1580020"/>
                <a:gd name="connsiteY28" fmla="*/ 398906 h 3506913"/>
                <a:gd name="connsiteX29" fmla="*/ 1359279 w 1580020"/>
                <a:gd name="connsiteY29" fmla="*/ 1021841 h 3506913"/>
                <a:gd name="connsiteX30" fmla="*/ 1186876 w 1580020"/>
                <a:gd name="connsiteY30" fmla="*/ 1410461 h 3506913"/>
                <a:gd name="connsiteX31" fmla="*/ 1183067 w 1580020"/>
                <a:gd name="connsiteY31" fmla="*/ 1418081 h 3506913"/>
                <a:gd name="connsiteX32" fmla="*/ 1124964 w 1580020"/>
                <a:gd name="connsiteY32" fmla="*/ 1637156 h 3506913"/>
                <a:gd name="connsiteX33" fmla="*/ 953514 w 1580020"/>
                <a:gd name="connsiteY33" fmla="*/ 3318319 h 3506913"/>
                <a:gd name="connsiteX34" fmla="*/ 935417 w 1580020"/>
                <a:gd name="connsiteY34" fmla="*/ 3334511 h 3506913"/>
                <a:gd name="connsiteX35" fmla="*/ 639189 w 1580020"/>
                <a:gd name="connsiteY35" fmla="*/ 3334511 h 3506913"/>
                <a:gd name="connsiteX36" fmla="*/ 621092 w 1580020"/>
                <a:gd name="connsiteY36" fmla="*/ 3318319 h 3506913"/>
                <a:gd name="connsiteX37" fmla="*/ 449641 w 1580020"/>
                <a:gd name="connsiteY37" fmla="*/ 1637156 h 3506913"/>
                <a:gd name="connsiteX38" fmla="*/ 391539 w 1580020"/>
                <a:gd name="connsiteY38" fmla="*/ 1418081 h 3506913"/>
                <a:gd name="connsiteX39" fmla="*/ 387729 w 1580020"/>
                <a:gd name="connsiteY39" fmla="*/ 1410461 h 3506913"/>
                <a:gd name="connsiteX40" fmla="*/ 215327 w 1580020"/>
                <a:gd name="connsiteY40" fmla="*/ 1020889 h 3506913"/>
                <a:gd name="connsiteX41" fmla="*/ 197229 w 1580020"/>
                <a:gd name="connsiteY41" fmla="*/ 398906 h 350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580020" h="3506913">
                  <a:moveTo>
                    <a:pt x="73404" y="278891"/>
                  </a:moveTo>
                  <a:cubicBezTo>
                    <a:pt x="-55184" y="407479"/>
                    <a:pt x="17207" y="943736"/>
                    <a:pt x="51497" y="1067561"/>
                  </a:cubicBezTo>
                  <a:cubicBezTo>
                    <a:pt x="97216" y="1234249"/>
                    <a:pt x="219137" y="1459039"/>
                    <a:pt x="237234" y="1491423"/>
                  </a:cubicBezTo>
                  <a:cubicBezTo>
                    <a:pt x="260094" y="1543811"/>
                    <a:pt x="274382" y="1598104"/>
                    <a:pt x="280097" y="1654301"/>
                  </a:cubicBezTo>
                  <a:lnTo>
                    <a:pt x="451547" y="3335464"/>
                  </a:lnTo>
                  <a:cubicBezTo>
                    <a:pt x="461072" y="3433571"/>
                    <a:pt x="542987" y="3506914"/>
                    <a:pt x="642047" y="3506914"/>
                  </a:cubicBezTo>
                  <a:lnTo>
                    <a:pt x="938274" y="3506914"/>
                  </a:lnTo>
                  <a:cubicBezTo>
                    <a:pt x="1036382" y="3506914"/>
                    <a:pt x="1118297" y="3432619"/>
                    <a:pt x="1128774" y="3335464"/>
                  </a:cubicBezTo>
                  <a:lnTo>
                    <a:pt x="1300224" y="1654301"/>
                  </a:lnTo>
                  <a:cubicBezTo>
                    <a:pt x="1305939" y="1598104"/>
                    <a:pt x="1320226" y="1542859"/>
                    <a:pt x="1343087" y="1491423"/>
                  </a:cubicBezTo>
                  <a:cubicBezTo>
                    <a:pt x="1361184" y="1458086"/>
                    <a:pt x="1483104" y="1234249"/>
                    <a:pt x="1528824" y="1067561"/>
                  </a:cubicBezTo>
                  <a:cubicBezTo>
                    <a:pt x="1562162" y="943736"/>
                    <a:pt x="1635504" y="407479"/>
                    <a:pt x="1506917" y="278891"/>
                  </a:cubicBezTo>
                  <a:cubicBezTo>
                    <a:pt x="1471674" y="243649"/>
                    <a:pt x="1451672" y="224599"/>
                    <a:pt x="1409762" y="193166"/>
                  </a:cubicBezTo>
                  <a:cubicBezTo>
                    <a:pt x="1260219" y="82676"/>
                    <a:pt x="1080197" y="10286"/>
                    <a:pt x="1072576" y="6476"/>
                  </a:cubicBezTo>
                  <a:cubicBezTo>
                    <a:pt x="1035429" y="-8764"/>
                    <a:pt x="993519" y="3619"/>
                    <a:pt x="970659" y="36004"/>
                  </a:cubicBezTo>
                  <a:lnTo>
                    <a:pt x="788732" y="282701"/>
                  </a:lnTo>
                  <a:lnTo>
                    <a:pt x="609662" y="36004"/>
                  </a:lnTo>
                  <a:cubicBezTo>
                    <a:pt x="586802" y="3619"/>
                    <a:pt x="543939" y="-7811"/>
                    <a:pt x="507744" y="6476"/>
                  </a:cubicBezTo>
                  <a:cubicBezTo>
                    <a:pt x="500124" y="9334"/>
                    <a:pt x="321054" y="82676"/>
                    <a:pt x="170559" y="193166"/>
                  </a:cubicBezTo>
                  <a:cubicBezTo>
                    <a:pt x="128649" y="224599"/>
                    <a:pt x="107694" y="243649"/>
                    <a:pt x="73404" y="278891"/>
                  </a:cubicBezTo>
                  <a:close/>
                  <a:moveTo>
                    <a:pt x="197229" y="398906"/>
                  </a:moveTo>
                  <a:cubicBezTo>
                    <a:pt x="228662" y="367474"/>
                    <a:pt x="241997" y="355091"/>
                    <a:pt x="273429" y="332231"/>
                  </a:cubicBezTo>
                  <a:cubicBezTo>
                    <a:pt x="355344" y="271271"/>
                    <a:pt x="450594" y="222694"/>
                    <a:pt x="511554" y="194119"/>
                  </a:cubicBezTo>
                  <a:lnTo>
                    <a:pt x="719199" y="479869"/>
                  </a:lnTo>
                  <a:cubicBezTo>
                    <a:pt x="735392" y="501776"/>
                    <a:pt x="761109" y="515111"/>
                    <a:pt x="788732" y="515111"/>
                  </a:cubicBezTo>
                  <a:cubicBezTo>
                    <a:pt x="816354" y="515111"/>
                    <a:pt x="842072" y="501776"/>
                    <a:pt x="858264" y="479869"/>
                  </a:cubicBezTo>
                  <a:lnTo>
                    <a:pt x="1065909" y="194119"/>
                  </a:lnTo>
                  <a:cubicBezTo>
                    <a:pt x="1125917" y="222694"/>
                    <a:pt x="1221167" y="271271"/>
                    <a:pt x="1304034" y="332231"/>
                  </a:cubicBezTo>
                  <a:cubicBezTo>
                    <a:pt x="1335467" y="355091"/>
                    <a:pt x="1348801" y="367474"/>
                    <a:pt x="1380234" y="398906"/>
                  </a:cubicBezTo>
                  <a:cubicBezTo>
                    <a:pt x="1420239" y="463676"/>
                    <a:pt x="1407857" y="845629"/>
                    <a:pt x="1359279" y="1021841"/>
                  </a:cubicBezTo>
                  <a:cubicBezTo>
                    <a:pt x="1316417" y="1178051"/>
                    <a:pt x="1188782" y="1408556"/>
                    <a:pt x="1186876" y="1410461"/>
                  </a:cubicBezTo>
                  <a:cubicBezTo>
                    <a:pt x="1185924" y="1412366"/>
                    <a:pt x="1184019" y="1415223"/>
                    <a:pt x="1183067" y="1418081"/>
                  </a:cubicBezTo>
                  <a:cubicBezTo>
                    <a:pt x="1152587" y="1487614"/>
                    <a:pt x="1132584" y="1560956"/>
                    <a:pt x="1124964" y="1637156"/>
                  </a:cubicBezTo>
                  <a:lnTo>
                    <a:pt x="953514" y="3318319"/>
                  </a:lnTo>
                  <a:cubicBezTo>
                    <a:pt x="952562" y="3327844"/>
                    <a:pt x="944942" y="3334511"/>
                    <a:pt x="935417" y="3334511"/>
                  </a:cubicBezTo>
                  <a:lnTo>
                    <a:pt x="639189" y="3334511"/>
                  </a:lnTo>
                  <a:cubicBezTo>
                    <a:pt x="629664" y="3334511"/>
                    <a:pt x="622044" y="3327844"/>
                    <a:pt x="621092" y="3318319"/>
                  </a:cubicBezTo>
                  <a:lnTo>
                    <a:pt x="449641" y="1637156"/>
                  </a:lnTo>
                  <a:cubicBezTo>
                    <a:pt x="442022" y="1561909"/>
                    <a:pt x="422972" y="1487614"/>
                    <a:pt x="391539" y="1418081"/>
                  </a:cubicBezTo>
                  <a:cubicBezTo>
                    <a:pt x="390587" y="1415223"/>
                    <a:pt x="389634" y="1413319"/>
                    <a:pt x="387729" y="1410461"/>
                  </a:cubicBezTo>
                  <a:cubicBezTo>
                    <a:pt x="386777" y="1408556"/>
                    <a:pt x="258189" y="1177099"/>
                    <a:pt x="215327" y="1020889"/>
                  </a:cubicBezTo>
                  <a:cubicBezTo>
                    <a:pt x="169607" y="845629"/>
                    <a:pt x="157224" y="463676"/>
                    <a:pt x="197229" y="398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B056C0A1-84B9-48AA-8620-62D72AAAC002}"/>
                </a:ext>
              </a:extLst>
            </p:cNvPr>
            <p:cNvSpPr/>
            <p:nvPr/>
          </p:nvSpPr>
          <p:spPr>
            <a:xfrm>
              <a:off x="7102979" y="-70227"/>
              <a:ext cx="842070" cy="1030604"/>
            </a:xfrm>
            <a:custGeom>
              <a:avLst/>
              <a:gdLst>
                <a:gd name="connsiteX0" fmla="*/ 412463 w 842070"/>
                <a:gd name="connsiteY0" fmla="*/ 1030605 h 1030604"/>
                <a:gd name="connsiteX1" fmla="*/ 419130 w 842070"/>
                <a:gd name="connsiteY1" fmla="*/ 1030605 h 1030604"/>
                <a:gd name="connsiteX2" fmla="*/ 423893 w 842070"/>
                <a:gd name="connsiteY2" fmla="*/ 1030605 h 1030604"/>
                <a:gd name="connsiteX3" fmla="*/ 429608 w 842070"/>
                <a:gd name="connsiteY3" fmla="*/ 1030605 h 1030604"/>
                <a:gd name="connsiteX4" fmla="*/ 714405 w 842070"/>
                <a:gd name="connsiteY4" fmla="*/ 905828 h 1030604"/>
                <a:gd name="connsiteX5" fmla="*/ 839183 w 842070"/>
                <a:gd name="connsiteY5" fmla="*/ 419100 h 1030604"/>
                <a:gd name="connsiteX6" fmla="*/ 429608 w 842070"/>
                <a:gd name="connsiteY6" fmla="*/ 0 h 1030604"/>
                <a:gd name="connsiteX7" fmla="*/ 421035 w 842070"/>
                <a:gd name="connsiteY7" fmla="*/ 0 h 1030604"/>
                <a:gd name="connsiteX8" fmla="*/ 412463 w 842070"/>
                <a:gd name="connsiteY8" fmla="*/ 0 h 1030604"/>
                <a:gd name="connsiteX9" fmla="*/ 2888 w 842070"/>
                <a:gd name="connsiteY9" fmla="*/ 419100 h 1030604"/>
                <a:gd name="connsiteX10" fmla="*/ 127665 w 842070"/>
                <a:gd name="connsiteY10" fmla="*/ 904875 h 1030604"/>
                <a:gd name="connsiteX11" fmla="*/ 412463 w 842070"/>
                <a:gd name="connsiteY11" fmla="*/ 1030605 h 1030604"/>
                <a:gd name="connsiteX12" fmla="*/ 175290 w 842070"/>
                <a:gd name="connsiteY12" fmla="*/ 435293 h 1030604"/>
                <a:gd name="connsiteX13" fmla="*/ 175290 w 842070"/>
                <a:gd name="connsiteY13" fmla="*/ 429578 h 1030604"/>
                <a:gd name="connsiteX14" fmla="*/ 412463 w 842070"/>
                <a:gd name="connsiteY14" fmla="*/ 172403 h 1030604"/>
                <a:gd name="connsiteX15" fmla="*/ 417225 w 842070"/>
                <a:gd name="connsiteY15" fmla="*/ 172403 h 1030604"/>
                <a:gd name="connsiteX16" fmla="*/ 423893 w 842070"/>
                <a:gd name="connsiteY16" fmla="*/ 172403 h 1030604"/>
                <a:gd name="connsiteX17" fmla="*/ 428655 w 842070"/>
                <a:gd name="connsiteY17" fmla="*/ 172403 h 1030604"/>
                <a:gd name="connsiteX18" fmla="*/ 665828 w 842070"/>
                <a:gd name="connsiteY18" fmla="*/ 429578 h 1030604"/>
                <a:gd name="connsiteX19" fmla="*/ 665828 w 842070"/>
                <a:gd name="connsiteY19" fmla="*/ 434340 h 1030604"/>
                <a:gd name="connsiteX20" fmla="*/ 583913 w 842070"/>
                <a:gd name="connsiteY20" fmla="*/ 790575 h 1030604"/>
                <a:gd name="connsiteX21" fmla="*/ 421988 w 842070"/>
                <a:gd name="connsiteY21" fmla="*/ 856298 h 1030604"/>
                <a:gd name="connsiteX22" fmla="*/ 419130 w 842070"/>
                <a:gd name="connsiteY22" fmla="*/ 856298 h 1030604"/>
                <a:gd name="connsiteX23" fmla="*/ 257205 w 842070"/>
                <a:gd name="connsiteY23" fmla="*/ 790575 h 1030604"/>
                <a:gd name="connsiteX24" fmla="*/ 175290 w 842070"/>
                <a:gd name="connsiteY24" fmla="*/ 435293 h 103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42070" h="1030604">
                  <a:moveTo>
                    <a:pt x="412463" y="1030605"/>
                  </a:moveTo>
                  <a:cubicBezTo>
                    <a:pt x="414368" y="1030605"/>
                    <a:pt x="417225" y="1030605"/>
                    <a:pt x="419130" y="1030605"/>
                  </a:cubicBezTo>
                  <a:cubicBezTo>
                    <a:pt x="420083" y="1030605"/>
                    <a:pt x="422940" y="1030605"/>
                    <a:pt x="423893" y="1030605"/>
                  </a:cubicBezTo>
                  <a:cubicBezTo>
                    <a:pt x="425798" y="1030605"/>
                    <a:pt x="427703" y="1030605"/>
                    <a:pt x="429608" y="1030605"/>
                  </a:cubicBezTo>
                  <a:cubicBezTo>
                    <a:pt x="547718" y="1028700"/>
                    <a:pt x="642968" y="986790"/>
                    <a:pt x="714405" y="905828"/>
                  </a:cubicBezTo>
                  <a:cubicBezTo>
                    <a:pt x="864900" y="737235"/>
                    <a:pt x="842040" y="453390"/>
                    <a:pt x="839183" y="419100"/>
                  </a:cubicBezTo>
                  <a:cubicBezTo>
                    <a:pt x="823943" y="109538"/>
                    <a:pt x="609630" y="0"/>
                    <a:pt x="429608" y="0"/>
                  </a:cubicBezTo>
                  <a:cubicBezTo>
                    <a:pt x="426750" y="0"/>
                    <a:pt x="423893" y="0"/>
                    <a:pt x="421035" y="0"/>
                  </a:cubicBezTo>
                  <a:cubicBezTo>
                    <a:pt x="419130" y="0"/>
                    <a:pt x="416273" y="0"/>
                    <a:pt x="412463" y="0"/>
                  </a:cubicBezTo>
                  <a:cubicBezTo>
                    <a:pt x="233393" y="0"/>
                    <a:pt x="18128" y="109538"/>
                    <a:pt x="2888" y="419100"/>
                  </a:cubicBezTo>
                  <a:cubicBezTo>
                    <a:pt x="30" y="453390"/>
                    <a:pt x="-22830" y="736283"/>
                    <a:pt x="127665" y="904875"/>
                  </a:cubicBezTo>
                  <a:cubicBezTo>
                    <a:pt x="199103" y="985838"/>
                    <a:pt x="295305" y="1027748"/>
                    <a:pt x="412463" y="1030605"/>
                  </a:cubicBezTo>
                  <a:close/>
                  <a:moveTo>
                    <a:pt x="175290" y="435293"/>
                  </a:moveTo>
                  <a:cubicBezTo>
                    <a:pt x="175290" y="433388"/>
                    <a:pt x="175290" y="431483"/>
                    <a:pt x="175290" y="429578"/>
                  </a:cubicBezTo>
                  <a:cubicBezTo>
                    <a:pt x="185768" y="197168"/>
                    <a:pt x="344835" y="172403"/>
                    <a:pt x="412463" y="172403"/>
                  </a:cubicBezTo>
                  <a:lnTo>
                    <a:pt x="417225" y="172403"/>
                  </a:lnTo>
                  <a:cubicBezTo>
                    <a:pt x="419130" y="172403"/>
                    <a:pt x="421988" y="172403"/>
                    <a:pt x="423893" y="172403"/>
                  </a:cubicBezTo>
                  <a:lnTo>
                    <a:pt x="428655" y="172403"/>
                  </a:lnTo>
                  <a:cubicBezTo>
                    <a:pt x="496283" y="172403"/>
                    <a:pt x="655350" y="197168"/>
                    <a:pt x="665828" y="429578"/>
                  </a:cubicBezTo>
                  <a:cubicBezTo>
                    <a:pt x="665828" y="431483"/>
                    <a:pt x="665828" y="433388"/>
                    <a:pt x="665828" y="434340"/>
                  </a:cubicBezTo>
                  <a:cubicBezTo>
                    <a:pt x="672495" y="500063"/>
                    <a:pt x="671543" y="692468"/>
                    <a:pt x="583913" y="790575"/>
                  </a:cubicBezTo>
                  <a:cubicBezTo>
                    <a:pt x="544860" y="834390"/>
                    <a:pt x="491520" y="856298"/>
                    <a:pt x="421988" y="856298"/>
                  </a:cubicBezTo>
                  <a:cubicBezTo>
                    <a:pt x="421035" y="856298"/>
                    <a:pt x="420083" y="856298"/>
                    <a:pt x="419130" y="856298"/>
                  </a:cubicBezTo>
                  <a:cubicBezTo>
                    <a:pt x="349598" y="855345"/>
                    <a:pt x="296258" y="834390"/>
                    <a:pt x="257205" y="790575"/>
                  </a:cubicBezTo>
                  <a:cubicBezTo>
                    <a:pt x="169575" y="693420"/>
                    <a:pt x="168623" y="501015"/>
                    <a:pt x="175290" y="4352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32" name="Owal 31">
            <a:extLst>
              <a:ext uri="{FF2B5EF4-FFF2-40B4-BE49-F238E27FC236}">
                <a16:creationId xmlns:a16="http://schemas.microsoft.com/office/drawing/2014/main" id="{1E7C6459-F5E7-4D57-8F52-A9B6298E7B8F}"/>
              </a:ext>
            </a:extLst>
          </p:cNvPr>
          <p:cNvSpPr/>
          <p:nvPr/>
        </p:nvSpPr>
        <p:spPr>
          <a:xfrm>
            <a:off x="4053779" y="2017332"/>
            <a:ext cx="4084605" cy="40846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33" name="Wykres 32">
            <a:extLst>
              <a:ext uri="{FF2B5EF4-FFF2-40B4-BE49-F238E27FC236}">
                <a16:creationId xmlns:a16="http://schemas.microsoft.com/office/drawing/2014/main" id="{3BB117C3-43FF-4599-BEA9-2FCDD907E3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2672222"/>
              </p:ext>
            </p:extLst>
          </p:nvPr>
        </p:nvGraphicFramePr>
        <p:xfrm>
          <a:off x="4104385" y="2067938"/>
          <a:ext cx="3983393" cy="3983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pole tekstowe 33">
            <a:extLst>
              <a:ext uri="{FF2B5EF4-FFF2-40B4-BE49-F238E27FC236}">
                <a16:creationId xmlns:a16="http://schemas.microsoft.com/office/drawing/2014/main" id="{260EF303-8BF3-4C18-9F87-4505D84B08F6}"/>
              </a:ext>
            </a:extLst>
          </p:cNvPr>
          <p:cNvSpPr txBox="1"/>
          <p:nvPr/>
        </p:nvSpPr>
        <p:spPr>
          <a:xfrm>
            <a:off x="4701817" y="2718063"/>
            <a:ext cx="965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pl-PL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l-PL" sz="4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100E710F-952F-4FD8-A30F-B0C94163B3E7}"/>
              </a:ext>
            </a:extLst>
          </p:cNvPr>
          <p:cNvSpPr txBox="1"/>
          <p:nvPr/>
        </p:nvSpPr>
        <p:spPr>
          <a:xfrm>
            <a:off x="5588650" y="4961412"/>
            <a:ext cx="1382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0-50</a:t>
            </a:r>
            <a:r>
              <a:rPr lang="pl-PL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l-PL" sz="4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Okrąg: pusty 35">
            <a:extLst>
              <a:ext uri="{FF2B5EF4-FFF2-40B4-BE49-F238E27FC236}">
                <a16:creationId xmlns:a16="http://schemas.microsoft.com/office/drawing/2014/main" id="{A974DBB7-2FFD-4804-89E7-4D7FBC20B78E}"/>
              </a:ext>
            </a:extLst>
          </p:cNvPr>
          <p:cNvSpPr/>
          <p:nvPr/>
        </p:nvSpPr>
        <p:spPr>
          <a:xfrm>
            <a:off x="5178162" y="3141715"/>
            <a:ext cx="1835839" cy="1835839"/>
          </a:xfrm>
          <a:prstGeom prst="donut">
            <a:avLst>
              <a:gd name="adj" fmla="val 6599"/>
            </a:avLst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82C4BA86-1E5C-43D7-9939-974F863C4ED2}"/>
              </a:ext>
            </a:extLst>
          </p:cNvPr>
          <p:cNvSpPr txBox="1"/>
          <p:nvPr/>
        </p:nvSpPr>
        <p:spPr>
          <a:xfrm>
            <a:off x="6581942" y="2718063"/>
            <a:ext cx="965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pl-PL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l-PL" sz="4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B33F482C-6F3B-4EA6-BE0C-0E73C5C7DE9C}"/>
              </a:ext>
            </a:extLst>
          </p:cNvPr>
          <p:cNvSpPr txBox="1"/>
          <p:nvPr/>
        </p:nvSpPr>
        <p:spPr>
          <a:xfrm>
            <a:off x="8920385" y="4565950"/>
            <a:ext cx="25308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Redukcja stanu zatrudnienia o 10% to zwiększenie kwoty zwrotu o 10% kwoty subwencji.</a:t>
            </a:r>
          </a:p>
        </p:txBody>
      </p:sp>
    </p:spTree>
    <p:extLst>
      <p:ext uri="{BB962C8B-B14F-4D97-AF65-F5344CB8AC3E}">
        <p14:creationId xmlns:p14="http://schemas.microsoft.com/office/powerpoint/2010/main" val="3528389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956185C-8652-4F17-ACC1-0A6A598A50F5}"/>
              </a:ext>
            </a:extLst>
          </p:cNvPr>
          <p:cNvSpPr txBox="1"/>
          <p:nvPr/>
        </p:nvSpPr>
        <p:spPr>
          <a:xfrm>
            <a:off x="428263" y="324141"/>
            <a:ext cx="1000410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2800" b="1" dirty="0">
                <a:solidFill>
                  <a:schemeClr val="accent2"/>
                </a:solidFill>
              </a:rPr>
              <a:t>Ustalenie redukcji stanu zatrudnienia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B3CD584F-BF64-471F-95E7-E0996858107A}"/>
                  </a:ext>
                </a:extLst>
              </p:cNvPr>
              <p:cNvSpPr txBox="1"/>
              <p:nvPr/>
            </p:nvSpPr>
            <p:spPr>
              <a:xfrm>
                <a:off x="529431" y="1658079"/>
                <a:ext cx="10801504" cy="1538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𝐒𝐤𝐚𝐥𝐚</m:t>
                      </m:r>
                      <m:r>
                        <a:rPr lang="pl-PL" b="0" i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b="1" i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𝐫𝐞𝐝𝐮𝐤𝐜𝐣𝐢</m:t>
                      </m:r>
                      <m:r>
                        <a:rPr lang="pl-PL" b="0" i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b="1" i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𝐳𝐚𝐭𝐫𝐮𝐝𝐧𝐢𝐞𝐧𝐢𝐚</m:t>
                      </m:r>
                    </m:oMath>
                  </m:oMathPara>
                </a14:m>
                <a:endParaRPr lang="pl-PL" b="1" i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pl-PL" b="0" i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pl-PL" b="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b="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pl-PL" b="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&amp;ś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rednia</m:t>
                                  </m:r>
                                  <m: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liczba</m:t>
                                  </m:r>
                                  <m: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Pracownik</m:t>
                                  </m:r>
                                  <m: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ó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  <m: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przez</m:t>
                                  </m:r>
                                  <m: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okres</m:t>
                                  </m:r>
                                  <m: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pe</m:t>
                                  </m:r>
                                  <m: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ł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nych</m:t>
                                  </m:r>
                                  <m: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 12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miesi</m:t>
                                  </m:r>
                                  <m: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ę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cy</m:t>
                                  </m:r>
                                  <m: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od</m:t>
                                  </m:r>
                                  <m: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ko</m:t>
                                  </m:r>
                                  <m: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ń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ca</m:t>
                                  </m:r>
                                  <m: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miesi</m:t>
                                  </m:r>
                                  <m: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ą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ca</m:t>
                                  </m:r>
                                  <m: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kalendarzowego</m:t>
                                  </m:r>
                                  <m: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poprzedzaj</m:t>
                                  </m:r>
                                  <m: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ą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cego</m:t>
                                  </m:r>
                                  <m: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dat</m:t>
                                  </m:r>
                                  <m:r>
                                    <a:rPr lang="pl-PL" b="0" i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ę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l-PL" b="0" i="0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zawarcia</m:t>
                                  </m:r>
                                  <m:r>
                                    <a:rPr lang="pl-PL" b="0" i="0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l-PL" b="0" i="0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umowy</m:t>
                                  </m:r>
                                  <m:r>
                                    <a:rPr lang="pl-PL" b="0" i="0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l-PL" b="0" i="0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subwencji</m:t>
                                  </m:r>
                                </m:e>
                              </m:eqAr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pl-PL" b="0" i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liczba</m:t>
                              </m:r>
                              <m:r>
                                <a:rPr lang="pl-PL" b="0" i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l-PL" b="0" i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Pracownik</m:t>
                              </m:r>
                              <m:r>
                                <a:rPr lang="pl-PL" b="0" i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m:rPr>
                                  <m:sty m:val="p"/>
                                </m:rPr>
                                <a:rPr lang="pl-PL" b="0" i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pl-PL" b="0" i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l-PL" b="0" i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na</m:t>
                              </m:r>
                              <m:r>
                                <a:rPr lang="pl-PL" b="0" i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l-PL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kt</m:t>
                              </m:r>
                              <m:r>
                                <a:rPr lang="pl-PL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m:rPr>
                                  <m:sty m:val="p"/>
                                </m:rPr>
                                <a:rPr lang="pl-PL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rych</m:t>
                              </m:r>
                              <m:r>
                                <a:rPr lang="pl-PL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l-PL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Beneficjent</m:t>
                              </m:r>
                              <m:r>
                                <a:rPr lang="pl-PL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l-PL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otrzyma</m:t>
                              </m:r>
                              <m:r>
                                <a:rPr lang="pl-PL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ł</m:t>
                              </m:r>
                              <m:r>
                                <a:rPr lang="pl-PL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l-PL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subwencj</m:t>
                              </m:r>
                              <m:r>
                                <a:rPr lang="pl-PL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ę </m:t>
                              </m:r>
                              <m:r>
                                <m:rPr>
                                  <m:sty m:val="p"/>
                                </m:rPr>
                                <a:rPr lang="pl-PL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finansow</m:t>
                              </m:r>
                              <m:r>
                                <a:rPr lang="pl-PL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ą</m:t>
                              </m:r>
                            </m:den>
                          </m:f>
                          <m:r>
                            <a:rPr lang="pl-PL" b="0" i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pl-P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B3CD584F-BF64-471F-95E7-E09968581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31" y="1658079"/>
                <a:ext cx="10801504" cy="15380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e tekstowe 14">
                <a:extLst>
                  <a:ext uri="{FF2B5EF4-FFF2-40B4-BE49-F238E27FC236}">
                    <a16:creationId xmlns:a16="http://schemas.microsoft.com/office/drawing/2014/main" id="{81BF4584-22BC-483B-A47A-D585981BB932}"/>
                  </a:ext>
                </a:extLst>
              </p:cNvPr>
              <p:cNvSpPr txBox="1"/>
              <p:nvPr/>
            </p:nvSpPr>
            <p:spPr>
              <a:xfrm>
                <a:off x="1171002" y="4648335"/>
                <a:ext cx="6534614" cy="628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ś</m:t>
                      </m:r>
                      <m:r>
                        <m:rPr>
                          <m:sty m:val="p"/>
                        </m:rPr>
                        <a:rPr lang="pl-PL" i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rednie</m:t>
                      </m:r>
                      <m:r>
                        <a:rPr lang="pl-PL" i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l-PL" i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zatrudnienie</m:t>
                      </m:r>
                      <m:r>
                        <a:rPr lang="pl-PL" i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l-PL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l-PL" i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pl-PL" i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pl-PL" i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pl-PL" i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m:rPr>
                              <m:sty m:val="p"/>
                            </m:rPr>
                            <a:rPr lang="pl-PL" i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pl-PL" i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3+</m:t>
                          </m:r>
                          <m:d>
                            <m:dPr>
                              <m:ctrlPr>
                                <a:rPr lang="pl-PL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i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d>
                          <m:r>
                            <a:rPr lang="pl-PL" i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pl-PL" i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pl-PL" i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pl-PL" i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pl-PL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" name="pole tekstowe 14">
                <a:extLst>
                  <a:ext uri="{FF2B5EF4-FFF2-40B4-BE49-F238E27FC236}">
                    <a16:creationId xmlns:a16="http://schemas.microsoft.com/office/drawing/2014/main" id="{81BF4584-22BC-483B-A47A-D585981BB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002" y="4648335"/>
                <a:ext cx="6534614" cy="6280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pole tekstowe 16">
            <a:extLst>
              <a:ext uri="{FF2B5EF4-FFF2-40B4-BE49-F238E27FC236}">
                <a16:creationId xmlns:a16="http://schemas.microsoft.com/office/drawing/2014/main" id="{F85DC754-FCBB-4A29-9B05-215A29E6EAFD}"/>
              </a:ext>
            </a:extLst>
          </p:cNvPr>
          <p:cNvSpPr txBox="1"/>
          <p:nvPr/>
        </p:nvSpPr>
        <p:spPr>
          <a:xfrm>
            <a:off x="529430" y="5393218"/>
            <a:ext cx="9263793" cy="573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600"/>
              </a:spcAft>
              <a:tabLst>
                <a:tab pos="3780790" algn="l"/>
              </a:tabLst>
            </a:pPr>
            <a:r>
              <a:rPr lang="pl-PL" sz="1400" dirty="0">
                <a:solidFill>
                  <a:schemeClr val="accent2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gdzie m1 do m12 – odpowiada liczbie Pracowników na ostatni dzień każdego miesiąca kalendarzowego, przy czym w kalkulacji nie uwzględnia się Pracowników przebywających na urlopach bezpłatnych przez pełny miesiąc kalendarzowy.</a:t>
            </a:r>
            <a:endParaRPr lang="pl-PL" sz="1400" dirty="0">
              <a:solidFill>
                <a:schemeClr val="accent2"/>
              </a:solidFill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BA96BC92-7F92-4FA7-BEC9-4D7F275E6EAF}"/>
              </a:ext>
            </a:extLst>
          </p:cNvPr>
          <p:cNvSpPr txBox="1"/>
          <p:nvPr/>
        </p:nvSpPr>
        <p:spPr>
          <a:xfrm>
            <a:off x="610396" y="4069844"/>
            <a:ext cx="6629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B6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Sposób liczenia średniej liczby Pracowników: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76A665A2-0FB9-4EBF-8203-C4C5DAD506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52609" y="5393218"/>
            <a:ext cx="956651" cy="95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80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F437C12-228D-4BF7-8AB2-5D551626A115}"/>
              </a:ext>
            </a:extLst>
          </p:cNvPr>
          <p:cNvSpPr txBox="1"/>
          <p:nvPr/>
        </p:nvSpPr>
        <p:spPr>
          <a:xfrm>
            <a:off x="2940456" y="3679535"/>
            <a:ext cx="7076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B6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Określając redukcję odnosimy się do liczby Pracowników, na którą Beneficjent otrzymał subwencję.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2C315D3-FCD5-4B8C-8218-1B69E77906BB}"/>
              </a:ext>
            </a:extLst>
          </p:cNvPr>
          <p:cNvSpPr txBox="1"/>
          <p:nvPr/>
        </p:nvSpPr>
        <p:spPr>
          <a:xfrm>
            <a:off x="2940456" y="3109304"/>
            <a:ext cx="6389378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l-PL" sz="2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Ustalenie skali redukcji stanu zatrudnienia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531A441-9293-40F3-AC10-37903DA4D712}"/>
              </a:ext>
            </a:extLst>
          </p:cNvPr>
          <p:cNvSpPr/>
          <p:nvPr/>
        </p:nvSpPr>
        <p:spPr>
          <a:xfrm>
            <a:off x="1605516" y="2678966"/>
            <a:ext cx="8739962" cy="2519567"/>
          </a:xfrm>
          <a:prstGeom prst="rect">
            <a:avLst/>
          </a:prstGeom>
          <a:noFill/>
          <a:ln w="25400">
            <a:solidFill>
              <a:srgbClr val="B619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431976C7-8D5D-41C5-8F59-ED9B855879EB}"/>
              </a:ext>
            </a:extLst>
          </p:cNvPr>
          <p:cNvGrpSpPr/>
          <p:nvPr/>
        </p:nvGrpSpPr>
        <p:grpSpPr>
          <a:xfrm>
            <a:off x="938046" y="2061724"/>
            <a:ext cx="1334940" cy="1334940"/>
            <a:chOff x="9071726" y="3846913"/>
            <a:chExt cx="2530549" cy="2530549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72320B1E-6E37-4E16-8C85-E901FF7161AD}"/>
                </a:ext>
              </a:extLst>
            </p:cNvPr>
            <p:cNvSpPr/>
            <p:nvPr/>
          </p:nvSpPr>
          <p:spPr>
            <a:xfrm>
              <a:off x="9071726" y="3846913"/>
              <a:ext cx="2530549" cy="25305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Grafika 10">
              <a:extLst>
                <a:ext uri="{FF2B5EF4-FFF2-40B4-BE49-F238E27FC236}">
                  <a16:creationId xmlns:a16="http://schemas.microsoft.com/office/drawing/2014/main" id="{7E18660B-BD93-42C8-B744-D8569ABBD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68825" y="4244012"/>
              <a:ext cx="1736351" cy="1736351"/>
            </a:xfrm>
            <a:prstGeom prst="rect">
              <a:avLst/>
            </a:prstGeom>
          </p:spPr>
        </p:pic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A208B94-1B8A-4B0B-A6FA-5A6EDF31FB8F}"/>
              </a:ext>
            </a:extLst>
          </p:cNvPr>
          <p:cNvSpPr txBox="1"/>
          <p:nvPr/>
        </p:nvSpPr>
        <p:spPr>
          <a:xfrm>
            <a:off x="432000" y="324141"/>
            <a:ext cx="1493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>
                <a:solidFill>
                  <a:schemeClr val="accent2"/>
                </a:solidFill>
              </a:rPr>
              <a:t>WAŻNE! </a:t>
            </a:r>
          </a:p>
        </p:txBody>
      </p:sp>
    </p:spTree>
    <p:extLst>
      <p:ext uri="{BB962C8B-B14F-4D97-AF65-F5344CB8AC3E}">
        <p14:creationId xmlns:p14="http://schemas.microsoft.com/office/powerpoint/2010/main" val="3592964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7017A4B3-D44D-4AC8-A1EE-E710D7E26813}"/>
              </a:ext>
            </a:extLst>
          </p:cNvPr>
          <p:cNvCxnSpPr/>
          <p:nvPr/>
        </p:nvCxnSpPr>
        <p:spPr>
          <a:xfrm>
            <a:off x="990866" y="4894268"/>
            <a:ext cx="10515600" cy="0"/>
          </a:xfrm>
          <a:prstGeom prst="straightConnector1">
            <a:avLst/>
          </a:prstGeom>
          <a:ln w="22225"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wal 5">
            <a:extLst>
              <a:ext uri="{FF2B5EF4-FFF2-40B4-BE49-F238E27FC236}">
                <a16:creationId xmlns:a16="http://schemas.microsoft.com/office/drawing/2014/main" id="{E0163DFD-F599-440A-A751-363F6953986E}"/>
              </a:ext>
            </a:extLst>
          </p:cNvPr>
          <p:cNvSpPr/>
          <p:nvPr/>
        </p:nvSpPr>
        <p:spPr>
          <a:xfrm>
            <a:off x="1293903" y="4797018"/>
            <a:ext cx="180000" cy="18000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6410BC13-DE89-43C6-A620-D4165246C640}"/>
              </a:ext>
            </a:extLst>
          </p:cNvPr>
          <p:cNvSpPr/>
          <p:nvPr/>
        </p:nvSpPr>
        <p:spPr>
          <a:xfrm>
            <a:off x="2637556" y="4797018"/>
            <a:ext cx="180000" cy="18000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8E8369D3-05D4-485F-8462-3095BD1F3325}"/>
              </a:ext>
            </a:extLst>
          </p:cNvPr>
          <p:cNvSpPr/>
          <p:nvPr/>
        </p:nvSpPr>
        <p:spPr>
          <a:xfrm>
            <a:off x="10236634" y="4798628"/>
            <a:ext cx="180000" cy="18000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E3889A6-4CC7-40E5-8A18-400FE8B76AC8}"/>
              </a:ext>
            </a:extLst>
          </p:cNvPr>
          <p:cNvSpPr txBox="1"/>
          <p:nvPr/>
        </p:nvSpPr>
        <p:spPr>
          <a:xfrm>
            <a:off x="272732" y="5072019"/>
            <a:ext cx="2222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>
                <a:solidFill>
                  <a:schemeClr val="accent1"/>
                </a:solidFill>
              </a:rPr>
              <a:t>31.03.2020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1F21DD6-508A-4974-BCF1-55253FBA3A1A}"/>
              </a:ext>
            </a:extLst>
          </p:cNvPr>
          <p:cNvSpPr txBox="1"/>
          <p:nvPr/>
        </p:nvSpPr>
        <p:spPr>
          <a:xfrm>
            <a:off x="1616385" y="5072019"/>
            <a:ext cx="2222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>
                <a:solidFill>
                  <a:schemeClr val="accent1"/>
                </a:solidFill>
              </a:rPr>
              <a:t>30.04.2020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7BEC4F7-9F60-4593-9087-0F6F6B9FE9A1}"/>
              </a:ext>
            </a:extLst>
          </p:cNvPr>
          <p:cNvSpPr txBox="1"/>
          <p:nvPr/>
        </p:nvSpPr>
        <p:spPr>
          <a:xfrm>
            <a:off x="9215464" y="5072658"/>
            <a:ext cx="2222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>
                <a:solidFill>
                  <a:schemeClr val="accent1"/>
                </a:solidFill>
              </a:rPr>
              <a:t>28.02.2021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A2BEDBF-45A3-4D4B-B98D-A6EB7BEEA187}"/>
              </a:ext>
            </a:extLst>
          </p:cNvPr>
          <p:cNvSpPr txBox="1"/>
          <p:nvPr/>
        </p:nvSpPr>
        <p:spPr>
          <a:xfrm>
            <a:off x="837802" y="4418178"/>
            <a:ext cx="109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>
                <a:solidFill>
                  <a:schemeClr val="accent2"/>
                </a:solidFill>
              </a:rPr>
              <a:t>m1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5226F92-4F95-411F-9670-3D950E9C3243}"/>
              </a:ext>
            </a:extLst>
          </p:cNvPr>
          <p:cNvSpPr txBox="1"/>
          <p:nvPr/>
        </p:nvSpPr>
        <p:spPr>
          <a:xfrm>
            <a:off x="2181455" y="4418177"/>
            <a:ext cx="109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>
                <a:solidFill>
                  <a:schemeClr val="accent2"/>
                </a:solidFill>
              </a:rPr>
              <a:t>m2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55CD75D-64D6-4CBE-BDDC-1268492D0419}"/>
              </a:ext>
            </a:extLst>
          </p:cNvPr>
          <p:cNvSpPr txBox="1"/>
          <p:nvPr/>
        </p:nvSpPr>
        <p:spPr>
          <a:xfrm>
            <a:off x="4622933" y="4387399"/>
            <a:ext cx="109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>
                <a:solidFill>
                  <a:schemeClr val="accent2"/>
                </a:solidFill>
                <a:latin typeface="+mj-lt"/>
              </a:rPr>
              <a:t>(…) 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B4C976E-2FB5-4A91-A124-F086D1F566C7}"/>
              </a:ext>
            </a:extLst>
          </p:cNvPr>
          <p:cNvSpPr txBox="1"/>
          <p:nvPr/>
        </p:nvSpPr>
        <p:spPr>
          <a:xfrm>
            <a:off x="9780533" y="4418907"/>
            <a:ext cx="109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>
                <a:solidFill>
                  <a:schemeClr val="accent2"/>
                </a:solidFill>
              </a:rPr>
              <a:t>m12</a:t>
            </a:r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807D2A8F-AB06-455B-AB9C-496B5559DD95}"/>
              </a:ext>
            </a:extLst>
          </p:cNvPr>
          <p:cNvSpPr/>
          <p:nvPr/>
        </p:nvSpPr>
        <p:spPr>
          <a:xfrm>
            <a:off x="3904683" y="4797018"/>
            <a:ext cx="180000" cy="18000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F100B37A-C108-4A5E-A428-4311A50AA422}"/>
              </a:ext>
            </a:extLst>
          </p:cNvPr>
          <p:cNvSpPr txBox="1"/>
          <p:nvPr/>
        </p:nvSpPr>
        <p:spPr>
          <a:xfrm>
            <a:off x="3448582" y="4418177"/>
            <a:ext cx="109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>
                <a:solidFill>
                  <a:schemeClr val="accent2"/>
                </a:solidFill>
              </a:rPr>
              <a:t>m3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7C5CFCB-40B5-446F-BDF0-CD4D087DA113}"/>
              </a:ext>
            </a:extLst>
          </p:cNvPr>
          <p:cNvSpPr txBox="1"/>
          <p:nvPr/>
        </p:nvSpPr>
        <p:spPr>
          <a:xfrm>
            <a:off x="2883512" y="5072019"/>
            <a:ext cx="2222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>
                <a:solidFill>
                  <a:schemeClr val="accent1"/>
                </a:solidFill>
              </a:rPr>
              <a:t>31.05.2020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72AD8411-C949-4B85-962D-15598222BFDC}"/>
              </a:ext>
            </a:extLst>
          </p:cNvPr>
          <p:cNvSpPr txBox="1"/>
          <p:nvPr/>
        </p:nvSpPr>
        <p:spPr>
          <a:xfrm>
            <a:off x="889532" y="3738736"/>
            <a:ext cx="692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>
                <a:solidFill>
                  <a:schemeClr val="accent2"/>
                </a:solidFill>
              </a:rPr>
              <a:t>Stan zatrudnienia badamy na ostatni dzień miesiąca: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46C10F48-B8B3-48D1-ADF5-1BBEDB964C24}"/>
              </a:ext>
            </a:extLst>
          </p:cNvPr>
          <p:cNvSpPr txBox="1"/>
          <p:nvPr/>
        </p:nvSpPr>
        <p:spPr>
          <a:xfrm>
            <a:off x="940066" y="2010358"/>
            <a:ext cx="87168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>
                <a:solidFill>
                  <a:schemeClr val="accent2"/>
                </a:solidFill>
              </a:rPr>
              <a:t>Założenia: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>
                <a:solidFill>
                  <a:schemeClr val="accent2"/>
                </a:solidFill>
              </a:rPr>
              <a:t>Data zawarcia umowy Subwencji– 30.04.2020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>
                <a:solidFill>
                  <a:schemeClr val="accent2"/>
                </a:solidFill>
              </a:rPr>
              <a:t>Koniec miesiąca poprzedzającego datę zawarcia umowy Subwencji– 31.03.2020</a:t>
            </a:r>
          </a:p>
          <a:p>
            <a:endParaRPr lang="pl-PL">
              <a:solidFill>
                <a:schemeClr val="accent2"/>
              </a:solidFill>
            </a:endParaRPr>
          </a:p>
          <a:p>
            <a:endParaRPr lang="pl-PL">
              <a:solidFill>
                <a:schemeClr val="accent2"/>
              </a:solidFill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2850E346-0451-4851-8D48-59146AF54093}"/>
              </a:ext>
            </a:extLst>
          </p:cNvPr>
          <p:cNvSpPr txBox="1"/>
          <p:nvPr/>
        </p:nvSpPr>
        <p:spPr>
          <a:xfrm>
            <a:off x="432000" y="324141"/>
            <a:ext cx="5688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>
                <a:solidFill>
                  <a:schemeClr val="accent2"/>
                </a:solidFill>
              </a:rPr>
              <a:t>Przykład - liczenie stanu zatrudnienia</a:t>
            </a:r>
          </a:p>
        </p:txBody>
      </p:sp>
    </p:spTree>
    <p:extLst>
      <p:ext uri="{BB962C8B-B14F-4D97-AF65-F5344CB8AC3E}">
        <p14:creationId xmlns:p14="http://schemas.microsoft.com/office/powerpoint/2010/main" val="340246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Łącznik prosty ze strzałką 37">
            <a:extLst>
              <a:ext uri="{FF2B5EF4-FFF2-40B4-BE49-F238E27FC236}">
                <a16:creationId xmlns:a16="http://schemas.microsoft.com/office/drawing/2014/main" id="{22E6346E-9E30-4797-8F75-A860CE3594A7}"/>
              </a:ext>
            </a:extLst>
          </p:cNvPr>
          <p:cNvCxnSpPr>
            <a:cxnSpLocks/>
          </p:cNvCxnSpPr>
          <p:nvPr/>
        </p:nvCxnSpPr>
        <p:spPr>
          <a:xfrm>
            <a:off x="990866" y="5053486"/>
            <a:ext cx="10102250" cy="0"/>
          </a:xfrm>
          <a:prstGeom prst="straightConnector1">
            <a:avLst/>
          </a:prstGeom>
          <a:ln w="31750" cap="rnd">
            <a:prstDash val="sysDot"/>
            <a:round/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46C10F48-B8B3-48D1-ADF5-1BBEDB964C24}"/>
              </a:ext>
            </a:extLst>
          </p:cNvPr>
          <p:cNvSpPr txBox="1"/>
          <p:nvPr/>
        </p:nvSpPr>
        <p:spPr>
          <a:xfrm>
            <a:off x="2101563" y="1969414"/>
            <a:ext cx="82753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400" b="1">
                <a:solidFill>
                  <a:srgbClr val="B6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Założenia: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zawarcia umowy Subwencji – </a:t>
            </a:r>
            <a:r>
              <a:rPr lang="pl-PL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18.05.2020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Koniec miesiąca poprzedzającego datę zawarcia umowy Subwencji – </a:t>
            </a:r>
            <a:r>
              <a:rPr lang="pl-PL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30.04.2020</a:t>
            </a: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8946675E-3225-4154-AE46-B9C98154B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740" y="2074460"/>
            <a:ext cx="937638" cy="937638"/>
          </a:xfrm>
          <a:prstGeom prst="rect">
            <a:avLst/>
          </a:prstGeom>
        </p:spPr>
      </p:pic>
      <p:sp>
        <p:nvSpPr>
          <p:cNvPr id="24" name="Owal 23">
            <a:extLst>
              <a:ext uri="{FF2B5EF4-FFF2-40B4-BE49-F238E27FC236}">
                <a16:creationId xmlns:a16="http://schemas.microsoft.com/office/drawing/2014/main" id="{4F171A09-5444-4ADF-9C92-FE75F2EE44BC}"/>
              </a:ext>
            </a:extLst>
          </p:cNvPr>
          <p:cNvSpPr/>
          <p:nvPr/>
        </p:nvSpPr>
        <p:spPr>
          <a:xfrm>
            <a:off x="1293903" y="4963486"/>
            <a:ext cx="180000" cy="18000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2464F929-9899-4716-AF82-FA8C18048E2F}"/>
              </a:ext>
            </a:extLst>
          </p:cNvPr>
          <p:cNvSpPr/>
          <p:nvPr/>
        </p:nvSpPr>
        <p:spPr>
          <a:xfrm>
            <a:off x="2637556" y="4963486"/>
            <a:ext cx="180000" cy="18000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Owal 25">
            <a:extLst>
              <a:ext uri="{FF2B5EF4-FFF2-40B4-BE49-F238E27FC236}">
                <a16:creationId xmlns:a16="http://schemas.microsoft.com/office/drawing/2014/main" id="{568056DE-0BEE-4694-B2BE-A15A8C202179}"/>
              </a:ext>
            </a:extLst>
          </p:cNvPr>
          <p:cNvSpPr/>
          <p:nvPr/>
        </p:nvSpPr>
        <p:spPr>
          <a:xfrm>
            <a:off x="9672610" y="4963486"/>
            <a:ext cx="180000" cy="18000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C52B8221-47BD-4AEF-B63A-37AFF5C589EA}"/>
              </a:ext>
            </a:extLst>
          </p:cNvPr>
          <p:cNvSpPr txBox="1"/>
          <p:nvPr/>
        </p:nvSpPr>
        <p:spPr>
          <a:xfrm>
            <a:off x="881200" y="5237682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>
                <a:solidFill>
                  <a:schemeClr val="accent1"/>
                </a:solidFill>
              </a:rPr>
              <a:t>30.04.2020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A36E4FE9-C5D1-4DCC-8676-D8235222FF43}"/>
              </a:ext>
            </a:extLst>
          </p:cNvPr>
          <p:cNvSpPr txBox="1"/>
          <p:nvPr/>
        </p:nvSpPr>
        <p:spPr>
          <a:xfrm>
            <a:off x="2224853" y="5237682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>
                <a:solidFill>
                  <a:schemeClr val="accent1"/>
                </a:solidFill>
              </a:rPr>
              <a:t>31.05.2020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5CD9E2C8-FF26-4109-94E2-1FA9591048E6}"/>
              </a:ext>
            </a:extLst>
          </p:cNvPr>
          <p:cNvSpPr txBox="1"/>
          <p:nvPr/>
        </p:nvSpPr>
        <p:spPr>
          <a:xfrm>
            <a:off x="9259908" y="5238321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>
                <a:solidFill>
                  <a:schemeClr val="accent1"/>
                </a:solidFill>
              </a:rPr>
              <a:t>31.03.2021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8D80D47D-4865-43AB-80D7-3E1A3A86F0A5}"/>
              </a:ext>
            </a:extLst>
          </p:cNvPr>
          <p:cNvSpPr txBox="1"/>
          <p:nvPr/>
        </p:nvSpPr>
        <p:spPr>
          <a:xfrm>
            <a:off x="837802" y="4583841"/>
            <a:ext cx="109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>
                <a:solidFill>
                  <a:schemeClr val="accent2"/>
                </a:solidFill>
              </a:rPr>
              <a:t>m1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CEDE6379-2160-4D92-A87B-281E6BF05A84}"/>
              </a:ext>
            </a:extLst>
          </p:cNvPr>
          <p:cNvSpPr txBox="1"/>
          <p:nvPr/>
        </p:nvSpPr>
        <p:spPr>
          <a:xfrm>
            <a:off x="2181455" y="4583840"/>
            <a:ext cx="109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>
                <a:solidFill>
                  <a:schemeClr val="accent2"/>
                </a:solidFill>
              </a:rPr>
              <a:t>m2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178A4FE5-1EC4-4207-AC4D-099B561BF97B}"/>
              </a:ext>
            </a:extLst>
          </p:cNvPr>
          <p:cNvSpPr txBox="1"/>
          <p:nvPr/>
        </p:nvSpPr>
        <p:spPr>
          <a:xfrm>
            <a:off x="4622933" y="4553062"/>
            <a:ext cx="109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>
                <a:solidFill>
                  <a:schemeClr val="accent2"/>
                </a:solidFill>
                <a:latin typeface="+mj-lt"/>
              </a:rPr>
              <a:t>(…) 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2D5E3AEA-6EBA-46C9-A235-E9A331F0FA0C}"/>
              </a:ext>
            </a:extLst>
          </p:cNvPr>
          <p:cNvSpPr txBox="1"/>
          <p:nvPr/>
        </p:nvSpPr>
        <p:spPr>
          <a:xfrm>
            <a:off x="9216509" y="4584570"/>
            <a:ext cx="109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>
                <a:solidFill>
                  <a:schemeClr val="accent2"/>
                </a:solidFill>
              </a:rPr>
              <a:t>m12</a:t>
            </a:r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id="{223EC8CC-6F6A-44A7-8B9C-275F5278E874}"/>
              </a:ext>
            </a:extLst>
          </p:cNvPr>
          <p:cNvSpPr/>
          <p:nvPr/>
        </p:nvSpPr>
        <p:spPr>
          <a:xfrm>
            <a:off x="3904683" y="4963486"/>
            <a:ext cx="180000" cy="18000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3AC3094B-A678-4B6A-B4A8-B1B345E83C5C}"/>
              </a:ext>
            </a:extLst>
          </p:cNvPr>
          <p:cNvSpPr txBox="1"/>
          <p:nvPr/>
        </p:nvSpPr>
        <p:spPr>
          <a:xfrm>
            <a:off x="3448582" y="4583840"/>
            <a:ext cx="109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>
                <a:solidFill>
                  <a:schemeClr val="accent2"/>
                </a:solidFill>
              </a:rPr>
              <a:t>m3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579D1EA2-540B-4EDC-AC08-259BC7FF376F}"/>
              </a:ext>
            </a:extLst>
          </p:cNvPr>
          <p:cNvSpPr txBox="1"/>
          <p:nvPr/>
        </p:nvSpPr>
        <p:spPr>
          <a:xfrm>
            <a:off x="3491980" y="5237682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>
                <a:solidFill>
                  <a:schemeClr val="accent1"/>
                </a:solidFill>
              </a:rPr>
              <a:t>30.06.2020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0D020C1A-F37C-4A20-90DE-D9975B0EE641}"/>
              </a:ext>
            </a:extLst>
          </p:cNvPr>
          <p:cNvSpPr txBox="1"/>
          <p:nvPr/>
        </p:nvSpPr>
        <p:spPr>
          <a:xfrm>
            <a:off x="889532" y="3904399"/>
            <a:ext cx="692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>
                <a:solidFill>
                  <a:schemeClr val="accent2"/>
                </a:solidFill>
              </a:rPr>
              <a:t>Stan zatrudnienia badamy na ostatni dzień miesiąca: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0E13E823-016C-40B5-8B34-B0C045C7596E}"/>
              </a:ext>
            </a:extLst>
          </p:cNvPr>
          <p:cNvSpPr txBox="1"/>
          <p:nvPr/>
        </p:nvSpPr>
        <p:spPr>
          <a:xfrm>
            <a:off x="432000" y="324141"/>
            <a:ext cx="10296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schemeClr val="accent2"/>
                </a:solidFill>
              </a:rPr>
              <a:t>Sposób liczenia średniej liczby Pracowników przez okres 12 miesięcy</a:t>
            </a:r>
          </a:p>
        </p:txBody>
      </p:sp>
    </p:spTree>
    <p:extLst>
      <p:ext uri="{BB962C8B-B14F-4D97-AF65-F5344CB8AC3E}">
        <p14:creationId xmlns:p14="http://schemas.microsoft.com/office/powerpoint/2010/main" val="134629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428D0014-CFB1-4B10-9A4A-F2F2C551E54B}"/>
              </a:ext>
            </a:extLst>
          </p:cNvPr>
          <p:cNvSpPr/>
          <p:nvPr/>
        </p:nvSpPr>
        <p:spPr>
          <a:xfrm>
            <a:off x="4230498" y="4089679"/>
            <a:ext cx="7448826" cy="1688123"/>
          </a:xfrm>
          <a:prstGeom prst="rect">
            <a:avLst/>
          </a:prstGeom>
          <a:noFill/>
          <a:ln w="19050">
            <a:solidFill>
              <a:srgbClr val="B619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349B07B5-FE6C-49EA-BECE-83B283D6C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763962"/>
              </p:ext>
            </p:extLst>
          </p:nvPr>
        </p:nvGraphicFramePr>
        <p:xfrm>
          <a:off x="512676" y="1457819"/>
          <a:ext cx="3139977" cy="504274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96780">
                  <a:extLst>
                    <a:ext uri="{9D8B030D-6E8A-4147-A177-3AD203B41FA5}">
                      <a16:colId xmlns:a16="http://schemas.microsoft.com/office/drawing/2014/main" val="2725171835"/>
                    </a:ext>
                  </a:extLst>
                </a:gridCol>
                <a:gridCol w="1543197">
                  <a:extLst>
                    <a:ext uri="{9D8B030D-6E8A-4147-A177-3AD203B41FA5}">
                      <a16:colId xmlns:a16="http://schemas.microsoft.com/office/drawing/2014/main" val="1047970908"/>
                    </a:ext>
                  </a:extLst>
                </a:gridCol>
              </a:tblGrid>
              <a:tr h="704429">
                <a:tc>
                  <a:txBody>
                    <a:bodyPr/>
                    <a:lstStyle/>
                    <a:p>
                      <a:pPr algn="ctr" fontAlgn="b"/>
                      <a:endParaRPr lang="pl-PL" sz="1400" b="0" i="0" u="none" strike="noStrike">
                        <a:solidFill>
                          <a:srgbClr val="54545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solidFill>
                            <a:srgbClr val="54545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Liczba </a:t>
                      </a:r>
                      <a:br>
                        <a:rPr lang="pl-PL" sz="1400" u="none" strike="noStrike">
                          <a:solidFill>
                            <a:srgbClr val="54545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400" u="none" strike="noStrike">
                          <a:solidFill>
                            <a:srgbClr val="54545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Pracowników</a:t>
                      </a:r>
                      <a:endParaRPr lang="pl-PL" sz="1400" b="0" i="0" u="none" strike="noStrike">
                        <a:solidFill>
                          <a:srgbClr val="54545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623474"/>
                  </a:ext>
                </a:extLst>
              </a:tr>
              <a:tr h="2982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solidFill>
                            <a:srgbClr val="54545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kwi.20</a:t>
                      </a:r>
                      <a:endParaRPr lang="pl-PL" sz="1400" b="0" i="0" u="none" strike="noStrike">
                        <a:solidFill>
                          <a:srgbClr val="54545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solidFill>
                            <a:srgbClr val="54545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pl-PL" sz="1400" b="0" i="0" u="none" strike="noStrike">
                        <a:solidFill>
                          <a:srgbClr val="54545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983973"/>
                  </a:ext>
                </a:extLst>
              </a:tr>
              <a:tr h="2982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solidFill>
                            <a:srgbClr val="54545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maj.20</a:t>
                      </a:r>
                      <a:endParaRPr lang="pl-PL" sz="1400" b="0" i="0" u="none" strike="noStrike">
                        <a:solidFill>
                          <a:srgbClr val="54545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solidFill>
                            <a:srgbClr val="54545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386692"/>
                  </a:ext>
                </a:extLst>
              </a:tr>
              <a:tr h="2982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solidFill>
                            <a:srgbClr val="54545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cze.20</a:t>
                      </a:r>
                      <a:endParaRPr lang="pl-PL" sz="1400" b="0" i="0" u="none" strike="noStrike">
                        <a:solidFill>
                          <a:srgbClr val="54545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solidFill>
                            <a:srgbClr val="54545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869627"/>
                  </a:ext>
                </a:extLst>
              </a:tr>
              <a:tr h="2982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solidFill>
                            <a:srgbClr val="54545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lip.20</a:t>
                      </a:r>
                      <a:endParaRPr lang="pl-PL" sz="1400" b="0" i="0" u="none" strike="noStrike">
                        <a:solidFill>
                          <a:srgbClr val="54545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solidFill>
                            <a:srgbClr val="54545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308566"/>
                  </a:ext>
                </a:extLst>
              </a:tr>
              <a:tr h="2982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solidFill>
                            <a:srgbClr val="54545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sie.20</a:t>
                      </a:r>
                      <a:endParaRPr lang="pl-PL" sz="1400" b="0" i="0" u="none" strike="noStrike">
                        <a:solidFill>
                          <a:srgbClr val="54545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solidFill>
                            <a:srgbClr val="54545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505214"/>
                  </a:ext>
                </a:extLst>
              </a:tr>
              <a:tr h="2982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solidFill>
                            <a:srgbClr val="54545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wrz.20</a:t>
                      </a:r>
                      <a:endParaRPr lang="pl-PL" sz="1400" b="0" i="0" u="none" strike="noStrike">
                        <a:solidFill>
                          <a:srgbClr val="54545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solidFill>
                            <a:srgbClr val="54545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805533"/>
                  </a:ext>
                </a:extLst>
              </a:tr>
              <a:tr h="2982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solidFill>
                            <a:srgbClr val="54545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paź.20</a:t>
                      </a:r>
                      <a:endParaRPr lang="pl-PL" sz="1400" b="0" i="0" u="none" strike="noStrike">
                        <a:solidFill>
                          <a:srgbClr val="54545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solidFill>
                            <a:srgbClr val="54545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053039"/>
                  </a:ext>
                </a:extLst>
              </a:tr>
              <a:tr h="2982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solidFill>
                            <a:srgbClr val="54545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lis.20</a:t>
                      </a:r>
                      <a:endParaRPr lang="pl-PL" sz="1400" b="0" i="0" u="none" strike="noStrike">
                        <a:solidFill>
                          <a:srgbClr val="54545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solidFill>
                            <a:srgbClr val="54545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758438"/>
                  </a:ext>
                </a:extLst>
              </a:tr>
              <a:tr h="2982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solidFill>
                            <a:srgbClr val="54545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gru.20</a:t>
                      </a:r>
                      <a:endParaRPr lang="pl-PL" sz="1400" b="0" i="0" u="none" strike="noStrike">
                        <a:solidFill>
                          <a:srgbClr val="54545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solidFill>
                            <a:srgbClr val="54545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986575"/>
                  </a:ext>
                </a:extLst>
              </a:tr>
              <a:tr h="2982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solidFill>
                            <a:srgbClr val="54545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sty.21</a:t>
                      </a:r>
                      <a:endParaRPr lang="pl-PL" sz="1400" b="0" i="0" u="none" strike="noStrike">
                        <a:solidFill>
                          <a:srgbClr val="54545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solidFill>
                            <a:srgbClr val="54545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163692"/>
                  </a:ext>
                </a:extLst>
              </a:tr>
              <a:tr h="2982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solidFill>
                            <a:srgbClr val="54545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lut.21</a:t>
                      </a:r>
                      <a:endParaRPr lang="pl-PL" sz="1400" b="0" i="0" u="none" strike="noStrike">
                        <a:solidFill>
                          <a:srgbClr val="54545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solidFill>
                            <a:srgbClr val="54545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512057"/>
                  </a:ext>
                </a:extLst>
              </a:tr>
              <a:tr h="36861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solidFill>
                            <a:srgbClr val="54545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mar.21</a:t>
                      </a:r>
                      <a:endParaRPr lang="pl-PL" sz="1400" b="0" i="0" u="none" strike="noStrike">
                        <a:solidFill>
                          <a:srgbClr val="54545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19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solidFill>
                            <a:srgbClr val="54545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19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291553"/>
                  </a:ext>
                </a:extLst>
              </a:tr>
              <a:tr h="68867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rgbClr val="B61928"/>
                          </a:solidFill>
                          <a:effectLst/>
                        </a:rPr>
                        <a:t>Średnia </a:t>
                      </a:r>
                      <a:br>
                        <a:rPr lang="pl-PL" sz="1400" b="1" u="none" strike="noStrike">
                          <a:solidFill>
                            <a:srgbClr val="B61928"/>
                          </a:solidFill>
                          <a:effectLst/>
                        </a:rPr>
                      </a:br>
                      <a:r>
                        <a:rPr lang="pl-PL" sz="1400" b="1" u="none" strike="noStrike">
                          <a:solidFill>
                            <a:srgbClr val="B61928"/>
                          </a:solidFill>
                          <a:effectLst/>
                        </a:rPr>
                        <a:t>z 12 miesięcy</a:t>
                      </a:r>
                      <a:endParaRPr lang="pl-PL" sz="1400" b="1" i="0" u="none" strike="noStrike">
                        <a:solidFill>
                          <a:srgbClr val="B61928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rgbClr val="B619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rgbClr val="B61928"/>
                          </a:solidFill>
                          <a:effectLst/>
                        </a:rPr>
                        <a:t>6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rgbClr val="B619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458156"/>
                  </a:ext>
                </a:extLst>
              </a:tr>
            </a:tbl>
          </a:graphicData>
        </a:graphic>
      </p:graphicFrame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E562098-11F6-4AF2-A98D-49A814C14DE3}"/>
              </a:ext>
            </a:extLst>
          </p:cNvPr>
          <p:cNvSpPr txBox="1"/>
          <p:nvPr/>
        </p:nvSpPr>
        <p:spPr>
          <a:xfrm>
            <a:off x="4462595" y="4498352"/>
            <a:ext cx="1787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>
                <a:solidFill>
                  <a:schemeClr val="accent1"/>
                </a:solidFill>
              </a:rPr>
              <a:t>Redukcja</a:t>
            </a:r>
            <a:br>
              <a:rPr lang="pl-PL" sz="2400" b="1">
                <a:solidFill>
                  <a:schemeClr val="accent1"/>
                </a:solidFill>
              </a:rPr>
            </a:br>
            <a:r>
              <a:rPr lang="pl-PL" sz="2400" b="1">
                <a:solidFill>
                  <a:schemeClr val="accent1"/>
                </a:solidFill>
              </a:rPr>
              <a:t>zatrudnienia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e tekstowe 14">
                <a:extLst>
                  <a:ext uri="{FF2B5EF4-FFF2-40B4-BE49-F238E27FC236}">
                    <a16:creationId xmlns:a16="http://schemas.microsoft.com/office/drawing/2014/main" id="{DF5468B4-E579-425D-BB45-5A63B7707483}"/>
                  </a:ext>
                </a:extLst>
              </p:cNvPr>
              <p:cNvSpPr txBox="1"/>
              <p:nvPr/>
            </p:nvSpPr>
            <p:spPr>
              <a:xfrm>
                <a:off x="6094029" y="4360590"/>
                <a:ext cx="4521439" cy="11065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pl-PL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pl-PL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pl-PL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pl-PL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∗100%</m:t>
                      </m:r>
                    </m:oMath>
                  </m:oMathPara>
                </a14:m>
                <a:endParaRPr lang="pl-PL" sz="320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" name="pole tekstowe 14">
                <a:extLst>
                  <a:ext uri="{FF2B5EF4-FFF2-40B4-BE49-F238E27FC236}">
                    <a16:creationId xmlns:a16="http://schemas.microsoft.com/office/drawing/2014/main" id="{DF5468B4-E579-425D-BB45-5A63B7707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029" y="4360590"/>
                <a:ext cx="4521439" cy="11065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pole tekstowe 16">
            <a:extLst>
              <a:ext uri="{FF2B5EF4-FFF2-40B4-BE49-F238E27FC236}">
                <a16:creationId xmlns:a16="http://schemas.microsoft.com/office/drawing/2014/main" id="{2F27F1F0-0BF0-48F9-A8D6-61BEEDA8EE56}"/>
              </a:ext>
            </a:extLst>
          </p:cNvPr>
          <p:cNvSpPr txBox="1"/>
          <p:nvPr/>
        </p:nvSpPr>
        <p:spPr>
          <a:xfrm>
            <a:off x="9974165" y="4590685"/>
            <a:ext cx="1322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accent1"/>
                </a:solidFill>
              </a:rPr>
              <a:t>= 33%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78B6DDC-AACE-49D2-BA11-9A60AED0E20D}"/>
              </a:ext>
            </a:extLst>
          </p:cNvPr>
          <p:cNvSpPr txBox="1"/>
          <p:nvPr/>
        </p:nvSpPr>
        <p:spPr>
          <a:xfrm>
            <a:off x="6200210" y="4590685"/>
            <a:ext cx="4680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>
                <a:solidFill>
                  <a:schemeClr val="accent1"/>
                </a:solidFill>
              </a:rPr>
              <a:t>=</a:t>
            </a:r>
            <a:endParaRPr lang="pl-PL" sz="360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1E54861-55BB-4588-BC7B-14D692675869}"/>
              </a:ext>
            </a:extLst>
          </p:cNvPr>
          <p:cNvSpPr txBox="1"/>
          <p:nvPr/>
        </p:nvSpPr>
        <p:spPr>
          <a:xfrm>
            <a:off x="6819917" y="2444061"/>
            <a:ext cx="399648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solidFill>
                  <a:srgbClr val="545454"/>
                </a:solidFill>
              </a:rPr>
              <a:t>Liczba Pracowników, na których Beneficjent otrzymał subwencję finansową = 9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91EC156-21E6-4651-AABD-56442AF2E101}"/>
              </a:ext>
            </a:extLst>
          </p:cNvPr>
          <p:cNvSpPr txBox="1"/>
          <p:nvPr/>
        </p:nvSpPr>
        <p:spPr>
          <a:xfrm>
            <a:off x="432000" y="324141"/>
            <a:ext cx="4995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>
                <a:solidFill>
                  <a:schemeClr val="accent2"/>
                </a:solidFill>
              </a:rPr>
              <a:t>Określanie redukcji zatrudnienia</a:t>
            </a:r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D763F949-92F2-42BF-9228-BFF480969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7470" y="2373962"/>
            <a:ext cx="1063528" cy="10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02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le tekstowe 17">
            <a:extLst>
              <a:ext uri="{FF2B5EF4-FFF2-40B4-BE49-F238E27FC236}">
                <a16:creationId xmlns:a16="http://schemas.microsoft.com/office/drawing/2014/main" id="{A013C84A-672C-4C9B-8889-DE3D77131C37}"/>
              </a:ext>
            </a:extLst>
          </p:cNvPr>
          <p:cNvSpPr txBox="1"/>
          <p:nvPr/>
        </p:nvSpPr>
        <p:spPr>
          <a:xfrm>
            <a:off x="440963" y="192895"/>
            <a:ext cx="5127814" cy="911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schemeClr val="accent2"/>
                </a:solidFill>
              </a:rPr>
              <a:t>Definicja Pracownika</a:t>
            </a:r>
          </a:p>
          <a:p>
            <a:pPr>
              <a:lnSpc>
                <a:spcPct val="90000"/>
              </a:lnSpc>
            </a:pPr>
            <a:r>
              <a:rPr lang="pl-PL" sz="2800" dirty="0">
                <a:solidFill>
                  <a:schemeClr val="accent2"/>
                </a:solidFill>
              </a:rPr>
              <a:t>do liczenia średniego zatrudnienia</a:t>
            </a:r>
          </a:p>
        </p:txBody>
      </p:sp>
      <p:sp>
        <p:nvSpPr>
          <p:cNvPr id="28" name="Owal 27">
            <a:extLst>
              <a:ext uri="{FF2B5EF4-FFF2-40B4-BE49-F238E27FC236}">
                <a16:creationId xmlns:a16="http://schemas.microsoft.com/office/drawing/2014/main" id="{1826AD59-1327-4B58-9283-FCC539625898}"/>
              </a:ext>
            </a:extLst>
          </p:cNvPr>
          <p:cNvSpPr>
            <a:spLocks noChangeAspect="1"/>
          </p:cNvSpPr>
          <p:nvPr/>
        </p:nvSpPr>
        <p:spPr>
          <a:xfrm>
            <a:off x="5954701" y="1671447"/>
            <a:ext cx="900000" cy="900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9" name="Grafika 28" descr="Uścisk dłoni kontur">
            <a:extLst>
              <a:ext uri="{FF2B5EF4-FFF2-40B4-BE49-F238E27FC236}">
                <a16:creationId xmlns:a16="http://schemas.microsoft.com/office/drawing/2014/main" id="{A9C01275-955A-4D85-942D-7A0565750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8583" y="1754274"/>
            <a:ext cx="734346" cy="734346"/>
          </a:xfrm>
          <a:prstGeom prst="rect">
            <a:avLst/>
          </a:prstGeom>
        </p:spPr>
      </p:pic>
      <p:sp>
        <p:nvSpPr>
          <p:cNvPr id="30" name="pole tekstowe 29">
            <a:extLst>
              <a:ext uri="{FF2B5EF4-FFF2-40B4-BE49-F238E27FC236}">
                <a16:creationId xmlns:a16="http://schemas.microsoft.com/office/drawing/2014/main" id="{0B45E154-4989-45C0-93D9-0D7FD19E1BB8}"/>
              </a:ext>
            </a:extLst>
          </p:cNvPr>
          <p:cNvSpPr txBox="1"/>
          <p:nvPr/>
        </p:nvSpPr>
        <p:spPr>
          <a:xfrm>
            <a:off x="1978872" y="1767504"/>
            <a:ext cx="33876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Osoba zatrudniona na podstawie stosunku pracy </a:t>
            </a:r>
            <a:endParaRPr lang="pl-PL" sz="2000">
              <a:solidFill>
                <a:schemeClr val="accent2"/>
              </a:solidFill>
            </a:endParaRP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1E921943-6529-4B9C-89ED-C319E608230C}"/>
              </a:ext>
            </a:extLst>
          </p:cNvPr>
          <p:cNvSpPr txBox="1"/>
          <p:nvPr/>
        </p:nvSpPr>
        <p:spPr>
          <a:xfrm>
            <a:off x="7024610" y="1767504"/>
            <a:ext cx="406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Osoba współpracująca niezależnie od formy prawnej – </a:t>
            </a:r>
            <a:r>
              <a:rPr lang="pl-PL" sz="2000" b="1">
                <a:solidFill>
                  <a:srgbClr val="B619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jako 1 etat</a:t>
            </a:r>
            <a:endParaRPr lang="pl-PL" sz="2000">
              <a:solidFill>
                <a:srgbClr val="B61928"/>
              </a:solidFill>
            </a:endParaRP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A6B89FFF-E227-409E-8F77-9278A3B51B7C}"/>
              </a:ext>
            </a:extLst>
          </p:cNvPr>
          <p:cNvSpPr txBox="1"/>
          <p:nvPr/>
        </p:nvSpPr>
        <p:spPr>
          <a:xfrm>
            <a:off x="862336" y="2886047"/>
            <a:ext cx="450415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>
                <a:solidFill>
                  <a:srgbClr val="B61928"/>
                </a:solidFill>
              </a:rPr>
              <a:t>W przeliczeniu na pełny wymiar czasu pracy:</a:t>
            </a:r>
          </a:p>
          <a:p>
            <a:r>
              <a:rPr lang="pl-PL" sz="1600">
                <a:solidFill>
                  <a:schemeClr val="accent2"/>
                </a:solidFill>
              </a:rPr>
              <a:t>Osoba zatrudniona</a:t>
            </a:r>
            <a:r>
              <a:rPr lang="pl-PL" sz="1600" b="1">
                <a:solidFill>
                  <a:schemeClr val="accent2"/>
                </a:solidFill>
              </a:rPr>
              <a:t> na podstawie umowy o pracę</a:t>
            </a:r>
            <a:r>
              <a:rPr lang="pl-PL" sz="1600">
                <a:solidFill>
                  <a:schemeClr val="accent2"/>
                </a:solidFill>
              </a:rPr>
              <a:t> </a:t>
            </a:r>
            <a:r>
              <a:rPr lang="pl-PL" sz="1600" b="1">
                <a:solidFill>
                  <a:schemeClr val="accent2"/>
                </a:solidFill>
              </a:rPr>
              <a:t>zgłoszona do ubezpieczeń społecznych </a:t>
            </a:r>
            <a:r>
              <a:rPr lang="pl-PL" sz="1600">
                <a:solidFill>
                  <a:schemeClr val="accent2"/>
                </a:solidFill>
              </a:rPr>
              <a:t>na ostatni dzień każdego z 12 miesięcy rozliczeniowych, </a:t>
            </a:r>
          </a:p>
          <a:p>
            <a:r>
              <a:rPr lang="pl-PL" sz="1600">
                <a:solidFill>
                  <a:schemeClr val="accent2"/>
                </a:solidFill>
              </a:rPr>
              <a:t>z kodami: 0110, 0111, 0125, 0126.</a:t>
            </a:r>
            <a:endParaRPr lang="pl-PL" sz="1600" b="1">
              <a:solidFill>
                <a:schemeClr val="accent2"/>
              </a:solidFill>
            </a:endParaRP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0B02D880-970B-4475-8949-DE6992A6C565}"/>
              </a:ext>
            </a:extLst>
          </p:cNvPr>
          <p:cNvSpPr txBox="1"/>
          <p:nvPr/>
        </p:nvSpPr>
        <p:spPr>
          <a:xfrm>
            <a:off x="862336" y="4799695"/>
            <a:ext cx="442485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>
                <a:solidFill>
                  <a:srgbClr val="B61928"/>
                </a:solidFill>
              </a:rPr>
              <a:t>Jako 1 etat:</a:t>
            </a:r>
          </a:p>
          <a:p>
            <a:r>
              <a:rPr lang="pl-PL" sz="1600" b="1">
                <a:solidFill>
                  <a:schemeClr val="accent2"/>
                </a:solidFill>
              </a:rPr>
              <a:t>Przebywająca na urlopie:</a:t>
            </a:r>
            <a:r>
              <a:rPr lang="pl-PL" sz="1600">
                <a:solidFill>
                  <a:schemeClr val="accent2"/>
                </a:solidFill>
              </a:rPr>
              <a:t> macierzyńskim, rodzicielskim, wychowawczym, zgłoszona </a:t>
            </a:r>
          </a:p>
          <a:p>
            <a:r>
              <a:rPr lang="pl-PL" sz="1600">
                <a:solidFill>
                  <a:schemeClr val="accent2"/>
                </a:solidFill>
              </a:rPr>
              <a:t>do ubezpieczeń</a:t>
            </a:r>
            <a:r>
              <a:rPr lang="pl-PL" sz="1600">
                <a:solidFill>
                  <a:schemeClr val="accent2"/>
                </a:solidFill>
                <a:cs typeface="Calibri Light"/>
              </a:rPr>
              <a:t> z </a:t>
            </a:r>
            <a:r>
              <a:rPr lang="pl-PL" sz="1600">
                <a:solidFill>
                  <a:schemeClr val="accent2"/>
                </a:solidFill>
              </a:rPr>
              <a:t>kodami 1240, 1211.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A4960EBF-AC70-4107-BE2F-7244C9751937}"/>
              </a:ext>
            </a:extLst>
          </p:cNvPr>
          <p:cNvSpPr txBox="1"/>
          <p:nvPr/>
        </p:nvSpPr>
        <p:spPr>
          <a:xfrm>
            <a:off x="6038583" y="2886047"/>
            <a:ext cx="51250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chemeClr val="accent2"/>
                </a:solidFill>
              </a:rPr>
              <a:t>(np. umowa zlecenie),</a:t>
            </a:r>
            <a:r>
              <a:rPr lang="pl-PL" sz="1600" b="1" dirty="0">
                <a:solidFill>
                  <a:schemeClr val="accent2"/>
                </a:solidFill>
              </a:rPr>
              <a:t> zgłoszona do ubezpieczeń społecznych </a:t>
            </a:r>
            <a:r>
              <a:rPr lang="pl-PL" sz="1600" dirty="0">
                <a:solidFill>
                  <a:schemeClr val="accent2"/>
                </a:solidFill>
              </a:rPr>
              <a:t>na ostatni dzień każdego z 12 miesięcy rozliczeniowych, z kodami: 0411, 0417, 0426, 0428, 0200, 2241, 2242, 0511, 0545.</a:t>
            </a:r>
            <a:endParaRPr lang="pl-PL" sz="1600" dirty="0">
              <a:solidFill>
                <a:schemeClr val="accent1"/>
              </a:solidFill>
            </a:endParaRPr>
          </a:p>
          <a:p>
            <a:endParaRPr lang="pl-PL" sz="1600" dirty="0">
              <a:solidFill>
                <a:schemeClr val="accent1"/>
              </a:solidFill>
            </a:endParaRPr>
          </a:p>
          <a:p>
            <a:r>
              <a:rPr lang="pl-PL" sz="1600" b="1" dirty="0">
                <a:solidFill>
                  <a:srgbClr val="B61928"/>
                </a:solidFill>
              </a:rPr>
              <a:t>Pracownik młodociany (kod 0120)</a:t>
            </a:r>
            <a:r>
              <a:rPr lang="pl-PL" sz="1600" dirty="0">
                <a:solidFill>
                  <a:srgbClr val="B61928"/>
                </a:solidFill>
              </a:rPr>
              <a:t> –  jeśli jest wpisany wymiar czasu pracy, to liczymy zgodnie z tym wymiarem, </a:t>
            </a:r>
            <a:br>
              <a:rPr lang="pl-PL" sz="1600" dirty="0">
                <a:solidFill>
                  <a:srgbClr val="B61928"/>
                </a:solidFill>
              </a:rPr>
            </a:br>
            <a:r>
              <a:rPr lang="pl-PL" sz="1600" dirty="0">
                <a:solidFill>
                  <a:srgbClr val="B61928"/>
                </a:solidFill>
              </a:rPr>
              <a:t>w pozostałych przypadkach liczymy jako 1.</a:t>
            </a:r>
          </a:p>
          <a:p>
            <a:endParaRPr lang="pl-PL" sz="1600" dirty="0">
              <a:solidFill>
                <a:schemeClr val="accent1"/>
              </a:solidFill>
            </a:endParaRPr>
          </a:p>
        </p:txBody>
      </p:sp>
      <p:sp>
        <p:nvSpPr>
          <p:cNvPr id="35" name="Owal 34">
            <a:extLst>
              <a:ext uri="{FF2B5EF4-FFF2-40B4-BE49-F238E27FC236}">
                <a16:creationId xmlns:a16="http://schemas.microsoft.com/office/drawing/2014/main" id="{EBD00A9B-1AD9-4111-BD8D-5B9A9F1D864A}"/>
              </a:ext>
            </a:extLst>
          </p:cNvPr>
          <p:cNvSpPr>
            <a:spLocks noChangeAspect="1"/>
          </p:cNvSpPr>
          <p:nvPr/>
        </p:nvSpPr>
        <p:spPr>
          <a:xfrm>
            <a:off x="862336" y="1671447"/>
            <a:ext cx="900000" cy="90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6" name="Grafika 35">
            <a:extLst>
              <a:ext uri="{FF2B5EF4-FFF2-40B4-BE49-F238E27FC236}">
                <a16:creationId xmlns:a16="http://schemas.microsoft.com/office/drawing/2014/main" id="{FA4E70E5-0C44-4B19-8F4A-AC2A8E9F8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705" y="1832447"/>
            <a:ext cx="578001" cy="578001"/>
          </a:xfrm>
          <a:prstGeom prst="rect">
            <a:avLst/>
          </a:prstGeom>
        </p:spPr>
      </p:pic>
      <p:grpSp>
        <p:nvGrpSpPr>
          <p:cNvPr id="37" name="Grupa 36">
            <a:extLst>
              <a:ext uri="{FF2B5EF4-FFF2-40B4-BE49-F238E27FC236}">
                <a16:creationId xmlns:a16="http://schemas.microsoft.com/office/drawing/2014/main" id="{DDE474A8-9FE0-49AF-BE13-20450EEC6871}"/>
              </a:ext>
            </a:extLst>
          </p:cNvPr>
          <p:cNvGrpSpPr/>
          <p:nvPr/>
        </p:nvGrpSpPr>
        <p:grpSpPr>
          <a:xfrm>
            <a:off x="5810786" y="5186553"/>
            <a:ext cx="5642659" cy="1047770"/>
            <a:chOff x="1863255" y="4317058"/>
            <a:chExt cx="5372968" cy="1047770"/>
          </a:xfrm>
        </p:grpSpPr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id="{E977F743-45BF-48D8-A99F-8F97753E43AB}"/>
                </a:ext>
              </a:extLst>
            </p:cNvPr>
            <p:cNvSpPr/>
            <p:nvPr/>
          </p:nvSpPr>
          <p:spPr>
            <a:xfrm>
              <a:off x="2191906" y="4317058"/>
              <a:ext cx="5044317" cy="1047770"/>
            </a:xfrm>
            <a:prstGeom prst="rect">
              <a:avLst/>
            </a:prstGeom>
            <a:noFill/>
            <a:ln w="19050">
              <a:solidFill>
                <a:srgbClr val="B619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pl-PL" sz="2400" b="1">
                <a:solidFill>
                  <a:srgbClr val="B61928"/>
                </a:solidFill>
                <a:cs typeface="Calibri"/>
              </a:endParaRPr>
            </a:p>
          </p:txBody>
        </p:sp>
        <p:grpSp>
          <p:nvGrpSpPr>
            <p:cNvPr id="39" name="Grupa 38">
              <a:extLst>
                <a:ext uri="{FF2B5EF4-FFF2-40B4-BE49-F238E27FC236}">
                  <a16:creationId xmlns:a16="http://schemas.microsoft.com/office/drawing/2014/main" id="{4B36F59E-AE12-4590-960A-29EFB236F704}"/>
                </a:ext>
              </a:extLst>
            </p:cNvPr>
            <p:cNvGrpSpPr/>
            <p:nvPr/>
          </p:nvGrpSpPr>
          <p:grpSpPr>
            <a:xfrm>
              <a:off x="1863255" y="4462943"/>
              <a:ext cx="657299" cy="756000"/>
              <a:chOff x="1863255" y="4462943"/>
              <a:chExt cx="657299" cy="756000"/>
            </a:xfrm>
          </p:grpSpPr>
          <p:sp>
            <p:nvSpPr>
              <p:cNvPr id="41" name="Prostokąt 40">
                <a:extLst>
                  <a:ext uri="{FF2B5EF4-FFF2-40B4-BE49-F238E27FC236}">
                    <a16:creationId xmlns:a16="http://schemas.microsoft.com/office/drawing/2014/main" id="{9AF25D99-A3F4-48EE-91B0-C4A1EB69871E}"/>
                  </a:ext>
                </a:extLst>
              </p:cNvPr>
              <p:cNvSpPr/>
              <p:nvPr/>
            </p:nvSpPr>
            <p:spPr>
              <a:xfrm>
                <a:off x="2076865" y="4462943"/>
                <a:ext cx="229607" cy="75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42" name="Grafika 41">
                <a:extLst>
                  <a:ext uri="{FF2B5EF4-FFF2-40B4-BE49-F238E27FC236}">
                    <a16:creationId xmlns:a16="http://schemas.microsoft.com/office/drawing/2014/main" id="{0E2EAB6E-BB0C-4C3F-8B45-83A24C2F6C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863255" y="4512294"/>
                <a:ext cx="657299" cy="657299"/>
              </a:xfrm>
              <a:prstGeom prst="rect">
                <a:avLst/>
              </a:prstGeom>
            </p:spPr>
          </p:pic>
        </p:grpSp>
        <p:sp>
          <p:nvSpPr>
            <p:cNvPr id="40" name="pole tekstowe 39">
              <a:extLst>
                <a:ext uri="{FF2B5EF4-FFF2-40B4-BE49-F238E27FC236}">
                  <a16:creationId xmlns:a16="http://schemas.microsoft.com/office/drawing/2014/main" id="{2D4D2E4D-3424-4D63-BA11-EBEC82603C2C}"/>
                </a:ext>
              </a:extLst>
            </p:cNvPr>
            <p:cNvSpPr txBox="1"/>
            <p:nvPr/>
          </p:nvSpPr>
          <p:spPr>
            <a:xfrm>
              <a:off x="2428784" y="4512294"/>
              <a:ext cx="463761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1600" b="1">
                  <a:solidFill>
                    <a:srgbClr val="B6192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Nie uwzględniamy osób przebywających na urlopach bezpłatnych przez pełny miesiąc kalendarzowy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6085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 descr="Obraz zawierający osoba, niebieski&#10;&#10;Opis wygenerowany automatycznie">
            <a:extLst>
              <a:ext uri="{FF2B5EF4-FFF2-40B4-BE49-F238E27FC236}">
                <a16:creationId xmlns:a16="http://schemas.microsoft.com/office/drawing/2014/main" id="{3365DE74-F593-4F61-867C-163A61FAE1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52" r="50000"/>
          <a:stretch/>
        </p:blipFill>
        <p:spPr>
          <a:xfrm>
            <a:off x="0" y="0"/>
            <a:ext cx="3946967" cy="6858000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DB4FBAA9-C5AE-4B56-99D7-5A44986E794A}"/>
              </a:ext>
            </a:extLst>
          </p:cNvPr>
          <p:cNvSpPr/>
          <p:nvPr/>
        </p:nvSpPr>
        <p:spPr>
          <a:xfrm>
            <a:off x="0" y="0"/>
            <a:ext cx="3946967" cy="6858000"/>
          </a:xfrm>
          <a:prstGeom prst="rect">
            <a:avLst/>
          </a:prstGeom>
          <a:gradFill>
            <a:gsLst>
              <a:gs pos="100000">
                <a:srgbClr val="B61928"/>
              </a:gs>
              <a:gs pos="65000">
                <a:srgbClr val="B61928">
                  <a:alpha val="76000"/>
                </a:srgbClr>
              </a:gs>
              <a:gs pos="0">
                <a:srgbClr val="B61928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B1A4184-FC51-47EB-8E01-56DFC8623C1E}"/>
              </a:ext>
            </a:extLst>
          </p:cNvPr>
          <p:cNvSpPr txBox="1"/>
          <p:nvPr/>
        </p:nvSpPr>
        <p:spPr>
          <a:xfrm>
            <a:off x="0" y="3131764"/>
            <a:ext cx="397823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800" b="1">
                <a:solidFill>
                  <a:schemeClr val="bg1"/>
                </a:solidFill>
              </a:rPr>
              <a:t>Utrzymanie </a:t>
            </a:r>
          </a:p>
          <a:p>
            <a:pPr algn="ctr"/>
            <a:r>
              <a:rPr lang="pl-PL" sz="2800" b="1">
                <a:solidFill>
                  <a:schemeClr val="bg1"/>
                </a:solidFill>
              </a:rPr>
              <a:t>działalności</a:t>
            </a:r>
          </a:p>
          <a:p>
            <a:pPr algn="ctr"/>
            <a:r>
              <a:rPr lang="pl-PL" sz="2800" b="1">
                <a:solidFill>
                  <a:schemeClr val="bg1"/>
                </a:solidFill>
              </a:rPr>
              <a:t>gospodarczej</a:t>
            </a: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AC06166A-5CD4-4AD2-ADA4-826E1AC8E7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271558" y="1709870"/>
            <a:ext cx="1209934" cy="1209932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5F637934-D45F-4DE6-B06F-0EBBD8539358}"/>
              </a:ext>
            </a:extLst>
          </p:cNvPr>
          <p:cNvSpPr txBox="1"/>
          <p:nvPr/>
        </p:nvSpPr>
        <p:spPr>
          <a:xfrm>
            <a:off x="4717654" y="1973361"/>
            <a:ext cx="621511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B61928"/>
              </a:buClr>
              <a:buFont typeface="Arial" panose="020B0604020202020204" pitchFamily="34" charset="0"/>
              <a:buChar char="•"/>
            </a:pPr>
            <a:r>
              <a:rPr lang="pl-PL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 zaprzestano prowadzenia działalności gospodarczej (w tym w nie zawieszono prowadzenia działalności gospodarczej) przez przedsiębiorcę</a:t>
            </a:r>
          </a:p>
          <a:p>
            <a:pPr marL="285750" indent="-285750">
              <a:spcAft>
                <a:spcPts val="1200"/>
              </a:spcAft>
              <a:buClr>
                <a:srgbClr val="B61928"/>
              </a:buClr>
              <a:buFont typeface="Arial" panose="020B0604020202020204" pitchFamily="34" charset="0"/>
              <a:buChar char="•"/>
            </a:pPr>
            <a:r>
              <a:rPr lang="pl-PL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 otwarto likwidacji przedsiębiorcy (jeżeli dotyczy)</a:t>
            </a:r>
          </a:p>
          <a:p>
            <a:pPr marL="285750" indent="-285750">
              <a:spcAft>
                <a:spcPts val="1200"/>
              </a:spcAft>
              <a:buClr>
                <a:srgbClr val="B61928"/>
              </a:buClr>
              <a:buFont typeface="Arial" panose="020B0604020202020204" pitchFamily="34" charset="0"/>
              <a:buChar char="•"/>
            </a:pPr>
            <a:r>
              <a:rPr lang="pl-PL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 otwarto postępowania upadłościowego/restrukturyzacyjnego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49A4700-3543-4B92-ADE5-9887BD7A238A}"/>
              </a:ext>
            </a:extLst>
          </p:cNvPr>
          <p:cNvSpPr txBox="1"/>
          <p:nvPr/>
        </p:nvSpPr>
        <p:spPr>
          <a:xfrm>
            <a:off x="4671934" y="1266635"/>
            <a:ext cx="2848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>
                <a:solidFill>
                  <a:srgbClr val="545454"/>
                </a:solidFill>
              </a:rPr>
              <a:t>Oznacza, że:</a:t>
            </a:r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994D3C5C-5C33-4E34-ACF8-14C9C80E3D6A}"/>
              </a:ext>
            </a:extLst>
          </p:cNvPr>
          <p:cNvGrpSpPr/>
          <p:nvPr/>
        </p:nvGrpSpPr>
        <p:grpSpPr>
          <a:xfrm>
            <a:off x="4759343" y="5012243"/>
            <a:ext cx="6543767" cy="1047770"/>
            <a:chOff x="1863255" y="4317058"/>
            <a:chExt cx="6543767" cy="1047770"/>
          </a:xfrm>
        </p:grpSpPr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EC9FA1EB-8083-4804-84E0-B81F41787763}"/>
                </a:ext>
              </a:extLst>
            </p:cNvPr>
            <p:cNvSpPr/>
            <p:nvPr/>
          </p:nvSpPr>
          <p:spPr>
            <a:xfrm>
              <a:off x="2191906" y="4317058"/>
              <a:ext cx="6215116" cy="1047770"/>
            </a:xfrm>
            <a:prstGeom prst="rect">
              <a:avLst/>
            </a:prstGeom>
            <a:noFill/>
            <a:ln w="19050">
              <a:solidFill>
                <a:srgbClr val="B619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pl-PL" sz="2400" b="1">
                <a:solidFill>
                  <a:srgbClr val="B61928"/>
                </a:solidFill>
                <a:cs typeface="Calibri"/>
              </a:endParaRPr>
            </a:p>
          </p:txBody>
        </p:sp>
        <p:grpSp>
          <p:nvGrpSpPr>
            <p:cNvPr id="23" name="Grupa 22">
              <a:extLst>
                <a:ext uri="{FF2B5EF4-FFF2-40B4-BE49-F238E27FC236}">
                  <a16:creationId xmlns:a16="http://schemas.microsoft.com/office/drawing/2014/main" id="{52ACF603-FCCB-4DDF-9EC6-9A3D733B17C8}"/>
                </a:ext>
              </a:extLst>
            </p:cNvPr>
            <p:cNvGrpSpPr/>
            <p:nvPr/>
          </p:nvGrpSpPr>
          <p:grpSpPr>
            <a:xfrm>
              <a:off x="1863255" y="4462943"/>
              <a:ext cx="657299" cy="756000"/>
              <a:chOff x="1863255" y="4462943"/>
              <a:chExt cx="657299" cy="756000"/>
            </a:xfrm>
          </p:grpSpPr>
          <p:sp>
            <p:nvSpPr>
              <p:cNvPr id="25" name="Prostokąt 24">
                <a:extLst>
                  <a:ext uri="{FF2B5EF4-FFF2-40B4-BE49-F238E27FC236}">
                    <a16:creationId xmlns:a16="http://schemas.microsoft.com/office/drawing/2014/main" id="{94ED3F0E-D373-430F-AFC8-02A77951FFF2}"/>
                  </a:ext>
                </a:extLst>
              </p:cNvPr>
              <p:cNvSpPr/>
              <p:nvPr/>
            </p:nvSpPr>
            <p:spPr>
              <a:xfrm>
                <a:off x="2076865" y="4462943"/>
                <a:ext cx="229607" cy="75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26" name="Grafika 25">
                <a:extLst>
                  <a:ext uri="{FF2B5EF4-FFF2-40B4-BE49-F238E27FC236}">
                    <a16:creationId xmlns:a16="http://schemas.microsoft.com/office/drawing/2014/main" id="{225E744F-33E9-4C02-8BCB-4873DAB0E4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863255" y="4512294"/>
                <a:ext cx="657299" cy="657299"/>
              </a:xfrm>
              <a:prstGeom prst="rect">
                <a:avLst/>
              </a:prstGeom>
            </p:spPr>
          </p:pic>
        </p:grpSp>
        <p:sp>
          <p:nvSpPr>
            <p:cNvPr id="24" name="pole tekstowe 23">
              <a:extLst>
                <a:ext uri="{FF2B5EF4-FFF2-40B4-BE49-F238E27FC236}">
                  <a16:creationId xmlns:a16="http://schemas.microsoft.com/office/drawing/2014/main" id="{222B8509-0B44-4A32-9C5D-D6B6201E0ABA}"/>
                </a:ext>
              </a:extLst>
            </p:cNvPr>
            <p:cNvSpPr txBox="1"/>
            <p:nvPr/>
          </p:nvSpPr>
          <p:spPr>
            <a:xfrm>
              <a:off x="3090608" y="4487000"/>
              <a:ext cx="456578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2000" b="1" dirty="0">
                  <a:solidFill>
                    <a:srgbClr val="B6192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 każdym czasie w ciągu 12 miesięcy </a:t>
              </a:r>
            </a:p>
            <a:p>
              <a:pPr algn="ctr"/>
              <a:r>
                <a:rPr lang="pl-PL" sz="2000" b="1" dirty="0">
                  <a:solidFill>
                    <a:srgbClr val="B6192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od dnia przyznania subwencji finansowej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4374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956185C-8652-4F17-ACC1-0A6A598A50F5}"/>
              </a:ext>
            </a:extLst>
          </p:cNvPr>
          <p:cNvSpPr txBox="1"/>
          <p:nvPr/>
        </p:nvSpPr>
        <p:spPr>
          <a:xfrm>
            <a:off x="428263" y="324141"/>
            <a:ext cx="10004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>
                <a:solidFill>
                  <a:schemeClr val="accent2"/>
                </a:solidFill>
              </a:rPr>
              <a:t>Kwota subwencji do zwrotu- przykład</a:t>
            </a:r>
          </a:p>
        </p:txBody>
      </p:sp>
      <p:graphicFrame>
        <p:nvGraphicFramePr>
          <p:cNvPr id="25" name="Tabela 24">
            <a:extLst>
              <a:ext uri="{FF2B5EF4-FFF2-40B4-BE49-F238E27FC236}">
                <a16:creationId xmlns:a16="http://schemas.microsoft.com/office/drawing/2014/main" id="{AD94778B-EF62-481E-8F30-CDC3F2CC6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292798"/>
              </p:ext>
            </p:extLst>
          </p:nvPr>
        </p:nvGraphicFramePr>
        <p:xfrm>
          <a:off x="771644" y="1714075"/>
          <a:ext cx="10648711" cy="43936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91251">
                  <a:extLst>
                    <a:ext uri="{9D8B030D-6E8A-4147-A177-3AD203B41FA5}">
                      <a16:colId xmlns:a16="http://schemas.microsoft.com/office/drawing/2014/main" val="2071203965"/>
                    </a:ext>
                  </a:extLst>
                </a:gridCol>
                <a:gridCol w="1092910">
                  <a:extLst>
                    <a:ext uri="{9D8B030D-6E8A-4147-A177-3AD203B41FA5}">
                      <a16:colId xmlns:a16="http://schemas.microsoft.com/office/drawing/2014/main" val="237089728"/>
                    </a:ext>
                  </a:extLst>
                </a:gridCol>
                <a:gridCol w="1092910">
                  <a:extLst>
                    <a:ext uri="{9D8B030D-6E8A-4147-A177-3AD203B41FA5}">
                      <a16:colId xmlns:a16="http://schemas.microsoft.com/office/drawing/2014/main" val="3801390654"/>
                    </a:ext>
                  </a:extLst>
                </a:gridCol>
                <a:gridCol w="1092910">
                  <a:extLst>
                    <a:ext uri="{9D8B030D-6E8A-4147-A177-3AD203B41FA5}">
                      <a16:colId xmlns:a16="http://schemas.microsoft.com/office/drawing/2014/main" val="1597937344"/>
                    </a:ext>
                  </a:extLst>
                </a:gridCol>
                <a:gridCol w="1092910">
                  <a:extLst>
                    <a:ext uri="{9D8B030D-6E8A-4147-A177-3AD203B41FA5}">
                      <a16:colId xmlns:a16="http://schemas.microsoft.com/office/drawing/2014/main" val="1234737120"/>
                    </a:ext>
                  </a:extLst>
                </a:gridCol>
                <a:gridCol w="1092910">
                  <a:extLst>
                    <a:ext uri="{9D8B030D-6E8A-4147-A177-3AD203B41FA5}">
                      <a16:colId xmlns:a16="http://schemas.microsoft.com/office/drawing/2014/main" val="4228723895"/>
                    </a:ext>
                  </a:extLst>
                </a:gridCol>
                <a:gridCol w="1092910">
                  <a:extLst>
                    <a:ext uri="{9D8B030D-6E8A-4147-A177-3AD203B41FA5}">
                      <a16:colId xmlns:a16="http://schemas.microsoft.com/office/drawing/2014/main" val="6771605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Liczba Pracowników, na których Beneficjent otrzymał subwencję finansową: 5</a:t>
                      </a: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462831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Kwota otrzymanej subwencji: 120 000 PLN</a:t>
                      </a:r>
                      <a:endParaRPr lang="pl-PL" sz="14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883" marR="7883" marT="7883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883" marR="7883" marT="7883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883" marR="7883" marT="7883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883" marR="7883" marT="7883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883" marR="7883" marT="7883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883" marR="7883" marT="7883" marB="0" anchor="ctr"/>
                </a:tc>
                <a:extLst>
                  <a:ext uri="{0D108BD9-81ED-4DB2-BD59-A6C34878D82A}">
                    <a16:rowId xmlns:a16="http://schemas.microsoft.com/office/drawing/2014/main" val="3233201647"/>
                  </a:ext>
                </a:extLst>
              </a:tr>
              <a:tr h="24664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Średnia liczba Pracowników w okresie 12 miesięcy</a:t>
                      </a:r>
                      <a:endParaRPr lang="pl-PL" sz="14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6</a:t>
                      </a:r>
                      <a:endParaRPr lang="pl-PL" sz="1400" b="1" i="0" u="none" strike="noStrike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5</a:t>
                      </a:r>
                      <a:endParaRPr lang="pl-PL" sz="1400" b="1" i="0" u="none" strike="noStrike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4</a:t>
                      </a:r>
                      <a:endParaRPr lang="pl-PL" sz="1400" b="1" i="0" u="none" strike="noStrike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3</a:t>
                      </a:r>
                      <a:endParaRPr lang="pl-PL" sz="1400" b="1" i="0" u="none" strike="noStrike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2</a:t>
                      </a:r>
                      <a:endParaRPr lang="pl-PL" sz="1400" b="1" i="0" u="none" strike="noStrike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1</a:t>
                      </a:r>
                      <a:endParaRPr lang="pl-PL" sz="1400" b="1" i="0" u="none" strike="noStrike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78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Skala redukcji zatrudnienia (w %)</a:t>
                      </a:r>
                      <a:endParaRPr lang="pl-PL" sz="1400" b="0" i="0" u="none" strike="noStrike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0</a:t>
                      </a:r>
                      <a:endParaRPr lang="pl-PL" sz="1400" b="1" i="0" u="none" strike="noStrike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0</a:t>
                      </a:r>
                      <a:endParaRPr lang="pl-PL" sz="1400" b="1" i="0" u="none" strike="noStrike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20%</a:t>
                      </a:r>
                      <a:endParaRPr lang="pl-PL" sz="1400" b="1" i="0" u="none" strike="noStrike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40%</a:t>
                      </a:r>
                      <a:endParaRPr lang="pl-PL" sz="1400" b="1" i="0" u="none" strike="noStrike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60%</a:t>
                      </a:r>
                      <a:endParaRPr lang="pl-PL" sz="1400" b="1" i="0" u="none" strike="noStrike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80%</a:t>
                      </a:r>
                      <a:endParaRPr lang="pl-PL" sz="1400" b="1" i="0" u="none" strike="noStrike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881086"/>
                  </a:ext>
                </a:extLst>
              </a:tr>
              <a:tr h="43813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Kwota subwencji do zwrotu w związku z redukcją zatrudnienia </a:t>
                      </a:r>
                      <a:br>
                        <a:rPr lang="pl-PL" sz="1400" u="none" strike="noStrike">
                          <a:solidFill>
                            <a:srgbClr val="626769"/>
                          </a:solidFill>
                          <a:effectLst/>
                        </a:rPr>
                      </a:br>
                      <a:r>
                        <a:rPr lang="pl-PL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(odpowiada skali redukcji zatrudnienia) (PLN)</a:t>
                      </a:r>
                      <a:endParaRPr lang="pl-PL" sz="1400" b="0" i="0" u="none" strike="noStrike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0</a:t>
                      </a:r>
                      <a:endParaRPr lang="pl-PL" sz="1400" b="1" i="0" u="none" strike="noStrike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0</a:t>
                      </a:r>
                      <a:endParaRPr lang="pl-PL" sz="1400" b="1" i="0" u="none" strike="noStrike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24 000</a:t>
                      </a:r>
                      <a:endParaRPr lang="pl-PL" sz="1400" b="1" i="0" u="none" strike="noStrike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48 000</a:t>
                      </a:r>
                      <a:endParaRPr lang="pl-PL" sz="1400" b="1" i="0" u="none" strike="noStrike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60 000</a:t>
                      </a:r>
                      <a:endParaRPr lang="pl-PL" sz="1400" b="1" i="0" u="none" strike="noStrike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60 000</a:t>
                      </a:r>
                      <a:endParaRPr lang="pl-PL" sz="1400" b="1" i="0" u="none" strike="noStrike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450575"/>
                  </a:ext>
                </a:extLst>
              </a:tr>
              <a:tr h="29386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Kwota umorzenia  wynikająca z utrzymania zatrudnienia (PLN)</a:t>
                      </a:r>
                      <a:endParaRPr lang="pl-PL" sz="1400" b="0" i="0" u="none" strike="noStrike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60 000</a:t>
                      </a:r>
                      <a:endParaRPr lang="pl-PL" sz="1400" b="1" i="0" u="none" strike="noStrike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60 000</a:t>
                      </a:r>
                      <a:endParaRPr lang="pl-PL" sz="1400" b="1" i="0" u="none" strike="noStrike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36 000</a:t>
                      </a:r>
                      <a:endParaRPr lang="pl-PL" sz="1400" b="1" i="0" u="none" strike="noStrike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12 000</a:t>
                      </a:r>
                      <a:endParaRPr lang="pl-PL" sz="1400" b="1" i="0" u="none" strike="noStrike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0</a:t>
                      </a:r>
                      <a:endParaRPr lang="pl-PL" sz="1400" b="1" i="0" u="none" strike="noStrike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0</a:t>
                      </a:r>
                      <a:endParaRPr lang="pl-PL" sz="1400" b="1" i="0" u="none" strike="noStrike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092594"/>
                  </a:ext>
                </a:extLst>
              </a:tr>
              <a:tr h="29386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Kwota umorzenia wynikająca z kontynuacji działalności(PLN)</a:t>
                      </a:r>
                      <a:endParaRPr lang="pl-PL" sz="1400" b="0" i="0" u="none" strike="noStrike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30 000</a:t>
                      </a:r>
                      <a:endParaRPr lang="pl-PL" sz="1400" b="1" i="0" u="none" strike="noStrike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30 000</a:t>
                      </a:r>
                      <a:endParaRPr lang="pl-PL" sz="1400" b="1" i="0" u="none" strike="noStrike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30 000</a:t>
                      </a:r>
                      <a:endParaRPr lang="pl-PL" sz="1400" b="1" i="0" u="none" strike="noStrike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30 000</a:t>
                      </a:r>
                      <a:endParaRPr lang="pl-PL" sz="1400" b="1" i="0" u="none" strike="noStrike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30 000</a:t>
                      </a:r>
                      <a:endParaRPr lang="pl-PL" sz="1400" b="1" i="0" u="none" strike="noStrike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30 000</a:t>
                      </a:r>
                      <a:endParaRPr lang="pl-PL" sz="1400" b="1" i="0" u="none" strike="noStrike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247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>
                          <a:solidFill>
                            <a:srgbClr val="0C7492"/>
                          </a:solidFill>
                          <a:effectLst/>
                        </a:rPr>
                        <a:t>Razem kwota umorzona </a:t>
                      </a:r>
                      <a:r>
                        <a:rPr lang="pl-PL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(PLN)</a:t>
                      </a:r>
                      <a:endParaRPr lang="pl-PL" sz="1400" b="1" i="0" u="none" strike="noStrike">
                        <a:solidFill>
                          <a:srgbClr val="0C749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749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rgbClr val="0C7492"/>
                          </a:solidFill>
                          <a:effectLst/>
                        </a:rPr>
                        <a:t>90 000</a:t>
                      </a:r>
                      <a:endParaRPr lang="pl-PL" sz="1400" b="1" i="0" u="none" strike="noStrike">
                        <a:solidFill>
                          <a:srgbClr val="0C749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749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rgbClr val="0C7492"/>
                          </a:solidFill>
                          <a:effectLst/>
                        </a:rPr>
                        <a:t>90 000</a:t>
                      </a:r>
                      <a:endParaRPr lang="pl-PL" sz="1400" b="1" i="0" u="none" strike="noStrike">
                        <a:solidFill>
                          <a:srgbClr val="0C749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749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rgbClr val="0C7492"/>
                          </a:solidFill>
                          <a:effectLst/>
                        </a:rPr>
                        <a:t>66 000</a:t>
                      </a:r>
                      <a:endParaRPr lang="pl-PL" sz="1400" b="1" i="0" u="none" strike="noStrike">
                        <a:solidFill>
                          <a:srgbClr val="0C749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749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rgbClr val="0C7492"/>
                          </a:solidFill>
                          <a:effectLst/>
                        </a:rPr>
                        <a:t>42 000</a:t>
                      </a:r>
                      <a:endParaRPr lang="pl-PL" sz="1400" b="1" i="0" u="none" strike="noStrike">
                        <a:solidFill>
                          <a:srgbClr val="0C749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749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rgbClr val="0C7492"/>
                          </a:solidFill>
                          <a:effectLst/>
                        </a:rPr>
                        <a:t>30 000</a:t>
                      </a:r>
                      <a:endParaRPr lang="pl-PL" sz="1400" b="1" i="0" u="none" strike="noStrike">
                        <a:solidFill>
                          <a:srgbClr val="0C749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749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rgbClr val="0C7492"/>
                          </a:solidFill>
                          <a:effectLst/>
                        </a:rPr>
                        <a:t>30 000</a:t>
                      </a:r>
                      <a:endParaRPr lang="pl-PL" sz="1400" b="1" i="0" u="none" strike="noStrike">
                        <a:solidFill>
                          <a:srgbClr val="0C749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749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181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>
                          <a:solidFill>
                            <a:schemeClr val="accent1"/>
                          </a:solidFill>
                          <a:effectLst/>
                        </a:rPr>
                        <a:t>Razem kwota do zwrotu</a:t>
                      </a:r>
                      <a:r>
                        <a:rPr lang="pl-PL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400" b="0" u="none" strike="noStrike">
                          <a:solidFill>
                            <a:schemeClr val="accent2"/>
                          </a:solidFill>
                          <a:effectLst/>
                        </a:rPr>
                        <a:t>(PLN)</a:t>
                      </a:r>
                      <a:endParaRPr lang="pl-PL" sz="1400" b="0" i="0" u="none" strike="noStrike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6192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chemeClr val="accent1"/>
                          </a:solidFill>
                          <a:effectLst/>
                        </a:rPr>
                        <a:t>30 000</a:t>
                      </a:r>
                      <a:endParaRPr lang="pl-PL" sz="1400" b="1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6192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chemeClr val="accent1"/>
                          </a:solidFill>
                          <a:effectLst/>
                        </a:rPr>
                        <a:t>30 000</a:t>
                      </a:r>
                      <a:endParaRPr lang="pl-PL" sz="1400" b="1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6192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chemeClr val="accent1"/>
                          </a:solidFill>
                          <a:effectLst/>
                        </a:rPr>
                        <a:t>54 000</a:t>
                      </a:r>
                      <a:endParaRPr lang="pl-PL" sz="1400" b="1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6192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chemeClr val="accent1"/>
                          </a:solidFill>
                          <a:effectLst/>
                        </a:rPr>
                        <a:t>78 000</a:t>
                      </a:r>
                      <a:endParaRPr lang="pl-PL" sz="1400" b="1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6192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solidFill>
                            <a:schemeClr val="accent1"/>
                          </a:solidFill>
                          <a:effectLst/>
                        </a:rPr>
                        <a:t>90 000</a:t>
                      </a:r>
                      <a:endParaRPr lang="pl-PL" sz="1400" b="1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6192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90 000</a:t>
                      </a:r>
                      <a:endParaRPr lang="pl-PL" sz="1400" b="1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0000" marB="9000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61928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26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36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570A173-401B-427E-BA8D-9A00C046FC18}"/>
              </a:ext>
            </a:extLst>
          </p:cNvPr>
          <p:cNvSpPr txBox="1"/>
          <p:nvPr/>
        </p:nvSpPr>
        <p:spPr>
          <a:xfrm>
            <a:off x="428263" y="324141"/>
            <a:ext cx="4418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>
                <a:solidFill>
                  <a:schemeClr val="accent2"/>
                </a:solidFill>
              </a:rPr>
              <a:t>Rozliczenie subwencji - kroki</a:t>
            </a:r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id="{ADE8F209-6AD6-4004-9658-96C4BF03163E}"/>
              </a:ext>
            </a:extLst>
          </p:cNvPr>
          <p:cNvSpPr>
            <a:spLocks noChangeAspect="1"/>
          </p:cNvSpPr>
          <p:nvPr/>
        </p:nvSpPr>
        <p:spPr>
          <a:xfrm>
            <a:off x="1000591" y="2893221"/>
            <a:ext cx="720000" cy="720000"/>
          </a:xfrm>
          <a:prstGeom prst="ellipse">
            <a:avLst/>
          </a:prstGeom>
          <a:solidFill>
            <a:srgbClr val="B61928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9" name="Owal 38">
            <a:extLst>
              <a:ext uri="{FF2B5EF4-FFF2-40B4-BE49-F238E27FC236}">
                <a16:creationId xmlns:a16="http://schemas.microsoft.com/office/drawing/2014/main" id="{534DE4A0-2CCF-4889-B7A4-469022ED4111}"/>
              </a:ext>
            </a:extLst>
          </p:cNvPr>
          <p:cNvSpPr>
            <a:spLocks noChangeAspect="1"/>
          </p:cNvSpPr>
          <p:nvPr/>
        </p:nvSpPr>
        <p:spPr>
          <a:xfrm>
            <a:off x="5787123" y="2893221"/>
            <a:ext cx="720000" cy="720000"/>
          </a:xfrm>
          <a:prstGeom prst="ellipse">
            <a:avLst/>
          </a:prstGeom>
          <a:solidFill>
            <a:srgbClr val="D1796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" name="Owal 39">
            <a:extLst>
              <a:ext uri="{FF2B5EF4-FFF2-40B4-BE49-F238E27FC236}">
                <a16:creationId xmlns:a16="http://schemas.microsoft.com/office/drawing/2014/main" id="{A51DB94F-B5F6-495B-B7A2-A3DC3A8C846D}"/>
              </a:ext>
            </a:extLst>
          </p:cNvPr>
          <p:cNvSpPr>
            <a:spLocks noChangeAspect="1"/>
          </p:cNvSpPr>
          <p:nvPr/>
        </p:nvSpPr>
        <p:spPr>
          <a:xfrm>
            <a:off x="10573652" y="2893221"/>
            <a:ext cx="720000" cy="720000"/>
          </a:xfrm>
          <a:prstGeom prst="ellipse">
            <a:avLst/>
          </a:prstGeom>
          <a:solidFill>
            <a:srgbClr val="B61928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05D7C9DE-C66F-4DC8-A1B8-FAB927B32CA7}"/>
              </a:ext>
            </a:extLst>
          </p:cNvPr>
          <p:cNvSpPr txBox="1"/>
          <p:nvPr/>
        </p:nvSpPr>
        <p:spPr>
          <a:xfrm>
            <a:off x="2476154" y="1763206"/>
            <a:ext cx="2515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>
                <a:solidFill>
                  <a:schemeClr val="accent2"/>
                </a:solidFill>
              </a:rPr>
              <a:t>Złożenie przez Beneficjenta </a:t>
            </a:r>
            <a:r>
              <a:rPr lang="pl-PL" sz="1400" b="1">
                <a:solidFill>
                  <a:schemeClr val="accent2"/>
                </a:solidFill>
              </a:rPr>
              <a:t>Oświadczenia </a:t>
            </a:r>
          </a:p>
          <a:p>
            <a:pPr algn="ctr"/>
            <a:r>
              <a:rPr lang="pl-PL" sz="1400" b="1">
                <a:solidFill>
                  <a:schemeClr val="accent2"/>
                </a:solidFill>
              </a:rPr>
              <a:t>o Rozliczeniu subwencji finansowej</a:t>
            </a: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CB487A17-8A4F-4454-97C9-A8D5CAF292D5}"/>
              </a:ext>
            </a:extLst>
          </p:cNvPr>
          <p:cNvSpPr txBox="1"/>
          <p:nvPr/>
        </p:nvSpPr>
        <p:spPr>
          <a:xfrm>
            <a:off x="5294225" y="2409536"/>
            <a:ext cx="1608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>
                <a:solidFill>
                  <a:schemeClr val="accent2"/>
                </a:solidFill>
              </a:rPr>
              <a:t>Otrzymanie decyzji 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CF2DBD92-D94F-41C0-88E5-C526A7CF58D4}"/>
              </a:ext>
            </a:extLst>
          </p:cNvPr>
          <p:cNvSpPr txBox="1"/>
          <p:nvPr/>
        </p:nvSpPr>
        <p:spPr>
          <a:xfrm>
            <a:off x="10230542" y="2409536"/>
            <a:ext cx="1406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>
                <a:solidFill>
                  <a:schemeClr val="accent2"/>
                </a:solidFill>
              </a:rPr>
              <a:t>Spłata subwencji</a:t>
            </a:r>
          </a:p>
        </p:txBody>
      </p: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2BDE5ADE-3831-4A33-8862-9855278F2ACE}"/>
              </a:ext>
            </a:extLst>
          </p:cNvPr>
          <p:cNvSpPr txBox="1"/>
          <p:nvPr/>
        </p:nvSpPr>
        <p:spPr>
          <a:xfrm>
            <a:off x="2686564" y="3833549"/>
            <a:ext cx="20951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>
                <a:solidFill>
                  <a:schemeClr val="accent2"/>
                </a:solidFill>
              </a:rPr>
              <a:t>Oświadczenie należy złożyć </a:t>
            </a:r>
          </a:p>
          <a:p>
            <a:pPr algn="ctr"/>
            <a:r>
              <a:rPr lang="pl-PL" sz="1200">
                <a:solidFill>
                  <a:schemeClr val="accent2"/>
                </a:solidFill>
              </a:rPr>
              <a:t>w ciągu</a:t>
            </a:r>
            <a:r>
              <a:rPr lang="pl-PL" sz="1200" b="1">
                <a:solidFill>
                  <a:schemeClr val="accent2"/>
                </a:solidFill>
              </a:rPr>
              <a:t> 10 dni roboczych </a:t>
            </a:r>
          </a:p>
          <a:p>
            <a:pPr algn="ctr"/>
            <a:r>
              <a:rPr lang="pl-PL" sz="1200">
                <a:solidFill>
                  <a:schemeClr val="accent2"/>
                </a:solidFill>
              </a:rPr>
              <a:t>od upływu </a:t>
            </a:r>
            <a:r>
              <a:rPr lang="pl-PL" sz="1200" b="1">
                <a:solidFill>
                  <a:schemeClr val="accent2"/>
                </a:solidFill>
              </a:rPr>
              <a:t>12 miesięcy liczonych od dnia wypłaty subwencji finansowej</a:t>
            </a:r>
            <a:endParaRPr lang="pl-PL" sz="1200">
              <a:solidFill>
                <a:schemeClr val="accent2"/>
              </a:solidFill>
            </a:endParaRPr>
          </a:p>
        </p:txBody>
      </p:sp>
      <p:sp>
        <p:nvSpPr>
          <p:cNvPr id="49" name="Owal 48">
            <a:extLst>
              <a:ext uri="{FF2B5EF4-FFF2-40B4-BE49-F238E27FC236}">
                <a16:creationId xmlns:a16="http://schemas.microsoft.com/office/drawing/2014/main" id="{AE8DC775-5087-4637-AE5D-3951E2D14CA8}"/>
              </a:ext>
            </a:extLst>
          </p:cNvPr>
          <p:cNvSpPr>
            <a:spLocks noChangeAspect="1"/>
          </p:cNvSpPr>
          <p:nvPr/>
        </p:nvSpPr>
        <p:spPr>
          <a:xfrm>
            <a:off x="3393857" y="2893221"/>
            <a:ext cx="720000" cy="720000"/>
          </a:xfrm>
          <a:prstGeom prst="ellipse">
            <a:avLst/>
          </a:prstGeom>
          <a:solidFill>
            <a:srgbClr val="C34B4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AB335F2C-9882-4CDF-95C2-919D777ABC9A}"/>
              </a:ext>
            </a:extLst>
          </p:cNvPr>
          <p:cNvSpPr txBox="1"/>
          <p:nvPr/>
        </p:nvSpPr>
        <p:spPr>
          <a:xfrm>
            <a:off x="313040" y="1763206"/>
            <a:ext cx="2095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>
                <a:solidFill>
                  <a:schemeClr val="accent2"/>
                </a:solidFill>
              </a:rPr>
              <a:t>Udostępnienie przez PFR propozycji rozliczenia </a:t>
            </a:r>
          </a:p>
          <a:p>
            <a:pPr algn="ctr"/>
            <a:r>
              <a:rPr lang="pl-PL" sz="1400">
                <a:solidFill>
                  <a:schemeClr val="accent2"/>
                </a:solidFill>
              </a:rPr>
              <a:t>w bankowości elektronicznej</a:t>
            </a:r>
            <a:endParaRPr lang="pl-PL" sz="1400" b="1">
              <a:solidFill>
                <a:schemeClr val="accent2"/>
              </a:solidFill>
            </a:endParaRPr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198588C0-F387-4F12-BD1C-5F2DFE8C7352}"/>
              </a:ext>
            </a:extLst>
          </p:cNvPr>
          <p:cNvSpPr txBox="1"/>
          <p:nvPr/>
        </p:nvSpPr>
        <p:spPr>
          <a:xfrm>
            <a:off x="313040" y="3833549"/>
            <a:ext cx="2095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>
                <a:solidFill>
                  <a:srgbClr val="545454"/>
                </a:solidFill>
              </a:rPr>
              <a:t>Najpóźniej dzień przed pierwszym dniem na złożenie oświadczenia o rozliczeniu subwencji finansowej</a:t>
            </a:r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013B40A6-95AA-4AB6-817C-37D2EE3F8B0D}"/>
              </a:ext>
            </a:extLst>
          </p:cNvPr>
          <p:cNvSpPr txBox="1"/>
          <p:nvPr/>
        </p:nvSpPr>
        <p:spPr>
          <a:xfrm>
            <a:off x="7066561" y="1332318"/>
            <a:ext cx="30306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545454"/>
                </a:solidFill>
              </a:rPr>
              <a:t>Udostępnienie harmonogramu spłaty przez bank, z wyjątkiem sytuacji: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545454"/>
                </a:solidFill>
              </a:rPr>
              <a:t>100% umorzenia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545454"/>
                </a:solidFill>
              </a:rPr>
              <a:t>100% zwrotu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545454"/>
                </a:solidFill>
              </a:rPr>
              <a:t>brak możliwości ustalenia wysokości subwencji do zwrotu</a:t>
            </a:r>
          </a:p>
        </p:txBody>
      </p:sp>
      <p:sp>
        <p:nvSpPr>
          <p:cNvPr id="53" name="Owal 52">
            <a:extLst>
              <a:ext uri="{FF2B5EF4-FFF2-40B4-BE49-F238E27FC236}">
                <a16:creationId xmlns:a16="http://schemas.microsoft.com/office/drawing/2014/main" id="{6FB3DEA6-F5D7-4056-A14A-8A5E9AAFBCF0}"/>
              </a:ext>
            </a:extLst>
          </p:cNvPr>
          <p:cNvSpPr>
            <a:spLocks noChangeAspect="1"/>
          </p:cNvSpPr>
          <p:nvPr/>
        </p:nvSpPr>
        <p:spPr>
          <a:xfrm>
            <a:off x="8180389" y="2893221"/>
            <a:ext cx="720000" cy="720000"/>
          </a:xfrm>
          <a:prstGeom prst="ellipse">
            <a:avLst/>
          </a:prstGeom>
          <a:solidFill>
            <a:srgbClr val="C34B4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4" name="Owal 53">
            <a:extLst>
              <a:ext uri="{FF2B5EF4-FFF2-40B4-BE49-F238E27FC236}">
                <a16:creationId xmlns:a16="http://schemas.microsoft.com/office/drawing/2014/main" id="{C0C3EADB-E6E0-4AF4-A18F-5E65C749A4CE}"/>
              </a:ext>
            </a:extLst>
          </p:cNvPr>
          <p:cNvSpPr>
            <a:spLocks noChangeAspect="1"/>
          </p:cNvSpPr>
          <p:nvPr/>
        </p:nvSpPr>
        <p:spPr>
          <a:xfrm>
            <a:off x="2708040" y="5177271"/>
            <a:ext cx="432000" cy="432000"/>
          </a:xfrm>
          <a:prstGeom prst="ellipse">
            <a:avLst/>
          </a:prstGeom>
          <a:solidFill>
            <a:srgbClr val="C3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pl-P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2a</a:t>
            </a:r>
          </a:p>
        </p:txBody>
      </p:sp>
      <p:sp>
        <p:nvSpPr>
          <p:cNvPr id="55" name="Owal 54">
            <a:extLst>
              <a:ext uri="{FF2B5EF4-FFF2-40B4-BE49-F238E27FC236}">
                <a16:creationId xmlns:a16="http://schemas.microsoft.com/office/drawing/2014/main" id="{0F302B4B-B3FD-4522-AD5B-3ED70B6E730D}"/>
              </a:ext>
            </a:extLst>
          </p:cNvPr>
          <p:cNvSpPr>
            <a:spLocks noChangeAspect="1"/>
          </p:cNvSpPr>
          <p:nvPr/>
        </p:nvSpPr>
        <p:spPr>
          <a:xfrm>
            <a:off x="4285367" y="5177271"/>
            <a:ext cx="432000" cy="432000"/>
          </a:xfrm>
          <a:prstGeom prst="ellipse">
            <a:avLst/>
          </a:prstGeom>
          <a:solidFill>
            <a:srgbClr val="D17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pl-P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2b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C5B5852B-E739-4A56-BD0B-04AAA95B2B59}"/>
              </a:ext>
            </a:extLst>
          </p:cNvPr>
          <p:cNvCxnSpPr>
            <a:cxnSpLocks/>
          </p:cNvCxnSpPr>
          <p:nvPr/>
        </p:nvCxnSpPr>
        <p:spPr>
          <a:xfrm>
            <a:off x="3259250" y="5393271"/>
            <a:ext cx="906907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C34B45"/>
                </a:gs>
                <a:gs pos="100000">
                  <a:srgbClr val="D1796D"/>
                </a:gs>
              </a:gsLst>
              <a:lin ang="0" scaled="1"/>
              <a:tileRect/>
            </a:gra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B0A3C089-6AC5-42C8-894B-66761CE670BE}"/>
              </a:ext>
            </a:extLst>
          </p:cNvPr>
          <p:cNvSpPr txBox="1"/>
          <p:nvPr/>
        </p:nvSpPr>
        <p:spPr>
          <a:xfrm>
            <a:off x="3315538" y="4886411"/>
            <a:ext cx="816890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pl-PL" sz="1200">
                <a:solidFill>
                  <a:srgbClr val="C34B45"/>
                </a:solidFill>
              </a:rPr>
              <a:t>10  dni </a:t>
            </a:r>
            <a:br>
              <a:rPr lang="pl-PL" sz="1200">
                <a:solidFill>
                  <a:srgbClr val="C34B45"/>
                </a:solidFill>
              </a:rPr>
            </a:br>
            <a:r>
              <a:rPr lang="pl-PL" sz="1200">
                <a:solidFill>
                  <a:srgbClr val="C34B45"/>
                </a:solidFill>
              </a:rPr>
              <a:t>roboczych</a:t>
            </a:r>
          </a:p>
        </p:txBody>
      </p:sp>
      <p:sp>
        <p:nvSpPr>
          <p:cNvPr id="58" name="pole tekstowe 57">
            <a:extLst>
              <a:ext uri="{FF2B5EF4-FFF2-40B4-BE49-F238E27FC236}">
                <a16:creationId xmlns:a16="http://schemas.microsoft.com/office/drawing/2014/main" id="{01FB930B-6058-4FA4-A83D-FF51831FA8B2}"/>
              </a:ext>
            </a:extLst>
          </p:cNvPr>
          <p:cNvSpPr txBox="1"/>
          <p:nvPr/>
        </p:nvSpPr>
        <p:spPr>
          <a:xfrm>
            <a:off x="2145324" y="5716367"/>
            <a:ext cx="156359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1200">
                <a:solidFill>
                  <a:schemeClr val="accent2"/>
                </a:solidFill>
                <a:cs typeface="Calibri"/>
              </a:rPr>
              <a:t>1 dzień umożliwiający edycję oświadczenia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BD642349-28AC-4A51-8438-50D81AA1A322}"/>
              </a:ext>
            </a:extLst>
          </p:cNvPr>
          <p:cNvSpPr txBox="1"/>
          <p:nvPr/>
        </p:nvSpPr>
        <p:spPr>
          <a:xfrm>
            <a:off x="3952776" y="5716366"/>
            <a:ext cx="10931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1200">
                <a:solidFill>
                  <a:schemeClr val="accent2"/>
                </a:solidFill>
              </a:rPr>
              <a:t>ostatni dzień </a:t>
            </a:r>
          </a:p>
          <a:p>
            <a:pPr algn="ctr"/>
            <a:r>
              <a:rPr lang="pl-PL" sz="1200">
                <a:solidFill>
                  <a:schemeClr val="accent2"/>
                </a:solidFill>
              </a:rPr>
              <a:t>na podpisanie oświadczenia</a:t>
            </a:r>
          </a:p>
        </p:txBody>
      </p:sp>
      <p:sp>
        <p:nvSpPr>
          <p:cNvPr id="60" name="Dowolny kształt: kształt 59">
            <a:extLst>
              <a:ext uri="{FF2B5EF4-FFF2-40B4-BE49-F238E27FC236}">
                <a16:creationId xmlns:a16="http://schemas.microsoft.com/office/drawing/2014/main" id="{06AEAF7A-6EEE-4366-948F-E3D2B9BCAF57}"/>
              </a:ext>
            </a:extLst>
          </p:cNvPr>
          <p:cNvSpPr>
            <a:spLocks noChangeAspect="1"/>
          </p:cNvSpPr>
          <p:nvPr/>
        </p:nvSpPr>
        <p:spPr>
          <a:xfrm>
            <a:off x="9058605" y="3075093"/>
            <a:ext cx="1356834" cy="356256"/>
          </a:xfrm>
          <a:custGeom>
            <a:avLst/>
            <a:gdLst>
              <a:gd name="connsiteX0" fmla="*/ 0 w 1356834"/>
              <a:gd name="connsiteY0" fmla="*/ 0 h 356256"/>
              <a:gd name="connsiteX1" fmla="*/ 1208852 w 1356834"/>
              <a:gd name="connsiteY1" fmla="*/ 0 h 356256"/>
              <a:gd name="connsiteX2" fmla="*/ 1356834 w 1356834"/>
              <a:gd name="connsiteY2" fmla="*/ 178128 h 356256"/>
              <a:gd name="connsiteX3" fmla="*/ 1208852 w 1356834"/>
              <a:gd name="connsiteY3" fmla="*/ 356256 h 356256"/>
              <a:gd name="connsiteX4" fmla="*/ 0 w 1356834"/>
              <a:gd name="connsiteY4" fmla="*/ 356256 h 356256"/>
              <a:gd name="connsiteX5" fmla="*/ 9217 w 1356834"/>
              <a:gd name="connsiteY5" fmla="*/ 339276 h 356256"/>
              <a:gd name="connsiteX6" fmla="*/ 41751 w 1356834"/>
              <a:gd name="connsiteY6" fmla="*/ 178128 h 356256"/>
              <a:gd name="connsiteX7" fmla="*/ 9217 w 1356834"/>
              <a:gd name="connsiteY7" fmla="*/ 16980 h 356256"/>
              <a:gd name="connsiteX8" fmla="*/ 0 w 1356834"/>
              <a:gd name="connsiteY8" fmla="*/ 0 h 35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834" h="356256">
                <a:moveTo>
                  <a:pt x="0" y="0"/>
                </a:moveTo>
                <a:lnTo>
                  <a:pt x="1208852" y="0"/>
                </a:lnTo>
                <a:lnTo>
                  <a:pt x="1356834" y="178128"/>
                </a:lnTo>
                <a:lnTo>
                  <a:pt x="1208852" y="356256"/>
                </a:lnTo>
                <a:lnTo>
                  <a:pt x="0" y="356256"/>
                </a:lnTo>
                <a:lnTo>
                  <a:pt x="9217" y="339276"/>
                </a:lnTo>
                <a:cubicBezTo>
                  <a:pt x="30166" y="289745"/>
                  <a:pt x="41751" y="235290"/>
                  <a:pt x="41751" y="178128"/>
                </a:cubicBezTo>
                <a:cubicBezTo>
                  <a:pt x="41751" y="120967"/>
                  <a:pt x="30166" y="66511"/>
                  <a:pt x="9217" y="16980"/>
                </a:cubicBezTo>
                <a:lnTo>
                  <a:pt x="0" y="0"/>
                </a:lnTo>
                <a:close/>
              </a:path>
            </a:pathLst>
          </a:custGeom>
          <a:pattFill prst="dkVert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sz="2800" b="1">
              <a:solidFill>
                <a:schemeClr val="bg1"/>
              </a:solidFill>
            </a:endParaRPr>
          </a:p>
        </p:txBody>
      </p:sp>
      <p:sp>
        <p:nvSpPr>
          <p:cNvPr id="61" name="Dowolny kształt: kształt 60">
            <a:extLst>
              <a:ext uri="{FF2B5EF4-FFF2-40B4-BE49-F238E27FC236}">
                <a16:creationId xmlns:a16="http://schemas.microsoft.com/office/drawing/2014/main" id="{9B602DBB-2B28-44CE-BF37-883DB4C9D369}"/>
              </a:ext>
            </a:extLst>
          </p:cNvPr>
          <p:cNvSpPr>
            <a:spLocks noChangeAspect="1"/>
          </p:cNvSpPr>
          <p:nvPr/>
        </p:nvSpPr>
        <p:spPr>
          <a:xfrm>
            <a:off x="6665339" y="3075093"/>
            <a:ext cx="1356834" cy="356256"/>
          </a:xfrm>
          <a:custGeom>
            <a:avLst/>
            <a:gdLst>
              <a:gd name="connsiteX0" fmla="*/ 0 w 1356834"/>
              <a:gd name="connsiteY0" fmla="*/ 0 h 356256"/>
              <a:gd name="connsiteX1" fmla="*/ 1208852 w 1356834"/>
              <a:gd name="connsiteY1" fmla="*/ 0 h 356256"/>
              <a:gd name="connsiteX2" fmla="*/ 1356834 w 1356834"/>
              <a:gd name="connsiteY2" fmla="*/ 178128 h 356256"/>
              <a:gd name="connsiteX3" fmla="*/ 1208852 w 1356834"/>
              <a:gd name="connsiteY3" fmla="*/ 356256 h 356256"/>
              <a:gd name="connsiteX4" fmla="*/ 0 w 1356834"/>
              <a:gd name="connsiteY4" fmla="*/ 356256 h 356256"/>
              <a:gd name="connsiteX5" fmla="*/ 9217 w 1356834"/>
              <a:gd name="connsiteY5" fmla="*/ 339276 h 356256"/>
              <a:gd name="connsiteX6" fmla="*/ 41751 w 1356834"/>
              <a:gd name="connsiteY6" fmla="*/ 178128 h 356256"/>
              <a:gd name="connsiteX7" fmla="*/ 9217 w 1356834"/>
              <a:gd name="connsiteY7" fmla="*/ 16980 h 356256"/>
              <a:gd name="connsiteX8" fmla="*/ 0 w 1356834"/>
              <a:gd name="connsiteY8" fmla="*/ 0 h 35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834" h="356256">
                <a:moveTo>
                  <a:pt x="0" y="0"/>
                </a:moveTo>
                <a:lnTo>
                  <a:pt x="1208852" y="0"/>
                </a:lnTo>
                <a:lnTo>
                  <a:pt x="1356834" y="178128"/>
                </a:lnTo>
                <a:lnTo>
                  <a:pt x="1208852" y="356256"/>
                </a:lnTo>
                <a:lnTo>
                  <a:pt x="0" y="356256"/>
                </a:lnTo>
                <a:lnTo>
                  <a:pt x="9217" y="339276"/>
                </a:lnTo>
                <a:cubicBezTo>
                  <a:pt x="30166" y="289745"/>
                  <a:pt x="41751" y="235290"/>
                  <a:pt x="41751" y="178128"/>
                </a:cubicBezTo>
                <a:cubicBezTo>
                  <a:pt x="41751" y="120967"/>
                  <a:pt x="30166" y="66511"/>
                  <a:pt x="9217" y="16980"/>
                </a:cubicBezTo>
                <a:lnTo>
                  <a:pt x="0" y="0"/>
                </a:lnTo>
                <a:close/>
              </a:path>
            </a:pathLst>
          </a:custGeom>
          <a:pattFill prst="dkVert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sz="2800" b="1">
              <a:solidFill>
                <a:schemeClr val="bg1"/>
              </a:solidFill>
            </a:endParaRPr>
          </a:p>
        </p:txBody>
      </p:sp>
      <p:sp>
        <p:nvSpPr>
          <p:cNvPr id="62" name="Dowolny kształt: kształt 61">
            <a:extLst>
              <a:ext uri="{FF2B5EF4-FFF2-40B4-BE49-F238E27FC236}">
                <a16:creationId xmlns:a16="http://schemas.microsoft.com/office/drawing/2014/main" id="{4DE76E4A-05CF-481E-96B2-EABF21C43796}"/>
              </a:ext>
            </a:extLst>
          </p:cNvPr>
          <p:cNvSpPr>
            <a:spLocks noChangeAspect="1"/>
          </p:cNvSpPr>
          <p:nvPr/>
        </p:nvSpPr>
        <p:spPr>
          <a:xfrm>
            <a:off x="4272073" y="3075093"/>
            <a:ext cx="1356834" cy="356256"/>
          </a:xfrm>
          <a:custGeom>
            <a:avLst/>
            <a:gdLst>
              <a:gd name="connsiteX0" fmla="*/ 0 w 1356834"/>
              <a:gd name="connsiteY0" fmla="*/ 0 h 356256"/>
              <a:gd name="connsiteX1" fmla="*/ 1208852 w 1356834"/>
              <a:gd name="connsiteY1" fmla="*/ 0 h 356256"/>
              <a:gd name="connsiteX2" fmla="*/ 1356834 w 1356834"/>
              <a:gd name="connsiteY2" fmla="*/ 178128 h 356256"/>
              <a:gd name="connsiteX3" fmla="*/ 1208852 w 1356834"/>
              <a:gd name="connsiteY3" fmla="*/ 356256 h 356256"/>
              <a:gd name="connsiteX4" fmla="*/ 0 w 1356834"/>
              <a:gd name="connsiteY4" fmla="*/ 356256 h 356256"/>
              <a:gd name="connsiteX5" fmla="*/ 9217 w 1356834"/>
              <a:gd name="connsiteY5" fmla="*/ 339276 h 356256"/>
              <a:gd name="connsiteX6" fmla="*/ 41751 w 1356834"/>
              <a:gd name="connsiteY6" fmla="*/ 178128 h 356256"/>
              <a:gd name="connsiteX7" fmla="*/ 9217 w 1356834"/>
              <a:gd name="connsiteY7" fmla="*/ 16980 h 356256"/>
              <a:gd name="connsiteX8" fmla="*/ 0 w 1356834"/>
              <a:gd name="connsiteY8" fmla="*/ 0 h 35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834" h="356256">
                <a:moveTo>
                  <a:pt x="0" y="0"/>
                </a:moveTo>
                <a:lnTo>
                  <a:pt x="1208852" y="0"/>
                </a:lnTo>
                <a:lnTo>
                  <a:pt x="1356834" y="178128"/>
                </a:lnTo>
                <a:lnTo>
                  <a:pt x="1208852" y="356256"/>
                </a:lnTo>
                <a:lnTo>
                  <a:pt x="0" y="356256"/>
                </a:lnTo>
                <a:lnTo>
                  <a:pt x="9217" y="339276"/>
                </a:lnTo>
                <a:cubicBezTo>
                  <a:pt x="30166" y="289745"/>
                  <a:pt x="41751" y="235290"/>
                  <a:pt x="41751" y="178128"/>
                </a:cubicBezTo>
                <a:cubicBezTo>
                  <a:pt x="41751" y="120967"/>
                  <a:pt x="30166" y="66511"/>
                  <a:pt x="9217" y="16980"/>
                </a:cubicBezTo>
                <a:lnTo>
                  <a:pt x="0" y="0"/>
                </a:lnTo>
                <a:close/>
              </a:path>
            </a:pathLst>
          </a:custGeom>
          <a:pattFill prst="dkVert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sz="2800" b="1">
              <a:solidFill>
                <a:schemeClr val="bg1"/>
              </a:solidFill>
            </a:endParaRPr>
          </a:p>
        </p:txBody>
      </p:sp>
      <p:sp>
        <p:nvSpPr>
          <p:cNvPr id="63" name="Dowolny kształt: kształt 62">
            <a:extLst>
              <a:ext uri="{FF2B5EF4-FFF2-40B4-BE49-F238E27FC236}">
                <a16:creationId xmlns:a16="http://schemas.microsoft.com/office/drawing/2014/main" id="{8332ECA3-EB2C-4E1B-B5CE-07946852C577}"/>
              </a:ext>
            </a:extLst>
          </p:cNvPr>
          <p:cNvSpPr>
            <a:spLocks noChangeAspect="1"/>
          </p:cNvSpPr>
          <p:nvPr/>
        </p:nvSpPr>
        <p:spPr>
          <a:xfrm>
            <a:off x="1878807" y="3075093"/>
            <a:ext cx="1356834" cy="356256"/>
          </a:xfrm>
          <a:custGeom>
            <a:avLst/>
            <a:gdLst>
              <a:gd name="connsiteX0" fmla="*/ 0 w 1356834"/>
              <a:gd name="connsiteY0" fmla="*/ 0 h 356256"/>
              <a:gd name="connsiteX1" fmla="*/ 1208852 w 1356834"/>
              <a:gd name="connsiteY1" fmla="*/ 0 h 356256"/>
              <a:gd name="connsiteX2" fmla="*/ 1356834 w 1356834"/>
              <a:gd name="connsiteY2" fmla="*/ 178128 h 356256"/>
              <a:gd name="connsiteX3" fmla="*/ 1208852 w 1356834"/>
              <a:gd name="connsiteY3" fmla="*/ 356256 h 356256"/>
              <a:gd name="connsiteX4" fmla="*/ 0 w 1356834"/>
              <a:gd name="connsiteY4" fmla="*/ 356256 h 356256"/>
              <a:gd name="connsiteX5" fmla="*/ 9217 w 1356834"/>
              <a:gd name="connsiteY5" fmla="*/ 339276 h 356256"/>
              <a:gd name="connsiteX6" fmla="*/ 41751 w 1356834"/>
              <a:gd name="connsiteY6" fmla="*/ 178128 h 356256"/>
              <a:gd name="connsiteX7" fmla="*/ 9217 w 1356834"/>
              <a:gd name="connsiteY7" fmla="*/ 16980 h 356256"/>
              <a:gd name="connsiteX8" fmla="*/ 0 w 1356834"/>
              <a:gd name="connsiteY8" fmla="*/ 0 h 35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834" h="356256">
                <a:moveTo>
                  <a:pt x="0" y="0"/>
                </a:moveTo>
                <a:lnTo>
                  <a:pt x="1208852" y="0"/>
                </a:lnTo>
                <a:lnTo>
                  <a:pt x="1356834" y="178128"/>
                </a:lnTo>
                <a:lnTo>
                  <a:pt x="1208852" y="356256"/>
                </a:lnTo>
                <a:lnTo>
                  <a:pt x="0" y="356256"/>
                </a:lnTo>
                <a:lnTo>
                  <a:pt x="9217" y="339276"/>
                </a:lnTo>
                <a:cubicBezTo>
                  <a:pt x="30166" y="289745"/>
                  <a:pt x="41751" y="235290"/>
                  <a:pt x="41751" y="178128"/>
                </a:cubicBezTo>
                <a:cubicBezTo>
                  <a:pt x="41751" y="120967"/>
                  <a:pt x="30166" y="66511"/>
                  <a:pt x="9217" y="16980"/>
                </a:cubicBezTo>
                <a:lnTo>
                  <a:pt x="0" y="0"/>
                </a:lnTo>
                <a:close/>
              </a:path>
            </a:pathLst>
          </a:custGeom>
          <a:pattFill prst="dkVert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sz="2800" b="1">
              <a:solidFill>
                <a:schemeClr val="bg1"/>
              </a:solidFill>
            </a:endParaRPr>
          </a:p>
        </p:txBody>
      </p:sp>
      <p:sp>
        <p:nvSpPr>
          <p:cNvPr id="64" name="Prostokąt 63">
            <a:extLst>
              <a:ext uri="{FF2B5EF4-FFF2-40B4-BE49-F238E27FC236}">
                <a16:creationId xmlns:a16="http://schemas.microsoft.com/office/drawing/2014/main" id="{BB6A8FCF-A938-489B-A3C0-98C923EE1061}"/>
              </a:ext>
            </a:extLst>
          </p:cNvPr>
          <p:cNvSpPr/>
          <p:nvPr/>
        </p:nvSpPr>
        <p:spPr>
          <a:xfrm>
            <a:off x="5885554" y="3744115"/>
            <a:ext cx="536153" cy="518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071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2904A1FE-74C4-43E3-9918-55798120EEC9}"/>
              </a:ext>
            </a:extLst>
          </p:cNvPr>
          <p:cNvSpPr/>
          <p:nvPr/>
        </p:nvSpPr>
        <p:spPr>
          <a:xfrm>
            <a:off x="493351" y="1555806"/>
            <a:ext cx="9958454" cy="553999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l-PL" sz="1800">
                <a:solidFill>
                  <a:schemeClr val="bg1"/>
                </a:solidFill>
              </a:rPr>
              <a:t>Kwota subwencji finansowej,  która podlega zwrotowi jest </a:t>
            </a:r>
            <a:r>
              <a:rPr lang="pl-PL" sz="1800" b="1">
                <a:solidFill>
                  <a:schemeClr val="bg1"/>
                </a:solidFill>
              </a:rPr>
              <a:t>nieoprocentowana.</a:t>
            </a:r>
            <a:endParaRPr lang="pl-PL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10" name="Symbol zastępczy tekstu 5">
            <a:extLst>
              <a:ext uri="{FF2B5EF4-FFF2-40B4-BE49-F238E27FC236}">
                <a16:creationId xmlns:a16="http://schemas.microsoft.com/office/drawing/2014/main" id="{A75A0606-ADF6-47A5-86E0-EEAFB770D866}"/>
              </a:ext>
            </a:extLst>
          </p:cNvPr>
          <p:cNvSpPr txBox="1">
            <a:spLocks/>
          </p:cNvSpPr>
          <p:nvPr/>
        </p:nvSpPr>
        <p:spPr>
          <a:xfrm>
            <a:off x="934462" y="2401695"/>
            <a:ext cx="9019414" cy="8309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pl-PL" sz="1800">
                <a:solidFill>
                  <a:schemeClr val="accent2"/>
                </a:solidFill>
              </a:rPr>
              <a:t>Spłata następuje w nie więcej niż </a:t>
            </a:r>
            <a:r>
              <a:rPr lang="pl-PL" sz="1800" b="1">
                <a:solidFill>
                  <a:schemeClr val="accent2"/>
                </a:solidFill>
              </a:rPr>
              <a:t>24 miesięcznych ratach</a:t>
            </a:r>
            <a:r>
              <a:rPr lang="pl-PL" sz="1800">
                <a:solidFill>
                  <a:schemeClr val="accent2"/>
                </a:solidFill>
              </a:rPr>
              <a:t>, po upływie 13 miesięcy kalendarzowych licząc od pierwszego pełnego miesiąca kalendarzowego następującego po miesiącu, w którym wypłacono subwencję.</a:t>
            </a:r>
            <a:endParaRPr lang="pl-PL" sz="1800">
              <a:solidFill>
                <a:schemeClr val="accent2"/>
              </a:solidFill>
              <a:cs typeface="Calibri"/>
            </a:endParaRP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CE4E895C-795E-46A1-9955-0F60B4C1A659}"/>
              </a:ext>
            </a:extLst>
          </p:cNvPr>
          <p:cNvCxnSpPr/>
          <p:nvPr/>
        </p:nvCxnSpPr>
        <p:spPr>
          <a:xfrm>
            <a:off x="838200" y="4039780"/>
            <a:ext cx="10515600" cy="0"/>
          </a:xfrm>
          <a:prstGeom prst="straightConnector1">
            <a:avLst/>
          </a:prstGeom>
          <a:ln w="22225"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wal 11">
            <a:extLst>
              <a:ext uri="{FF2B5EF4-FFF2-40B4-BE49-F238E27FC236}">
                <a16:creationId xmlns:a16="http://schemas.microsoft.com/office/drawing/2014/main" id="{AFE99A78-18AD-4599-8FF3-4EC2542A2CD7}"/>
              </a:ext>
            </a:extLst>
          </p:cNvPr>
          <p:cNvSpPr/>
          <p:nvPr/>
        </p:nvSpPr>
        <p:spPr>
          <a:xfrm>
            <a:off x="2497713" y="3959997"/>
            <a:ext cx="180000" cy="18000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46005A68-1666-4781-A70B-E9A2213E5D1F}"/>
              </a:ext>
            </a:extLst>
          </p:cNvPr>
          <p:cNvSpPr/>
          <p:nvPr/>
        </p:nvSpPr>
        <p:spPr>
          <a:xfrm>
            <a:off x="6225795" y="3961607"/>
            <a:ext cx="180000" cy="18000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C8D478B7-891A-4CC5-8077-54C93B9F4FAA}"/>
              </a:ext>
            </a:extLst>
          </p:cNvPr>
          <p:cNvSpPr/>
          <p:nvPr/>
        </p:nvSpPr>
        <p:spPr>
          <a:xfrm>
            <a:off x="9953876" y="3961607"/>
            <a:ext cx="180000" cy="18000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7443C092-0518-4234-8413-BF3A64E16B4D}"/>
              </a:ext>
            </a:extLst>
          </p:cNvPr>
          <p:cNvSpPr txBox="1"/>
          <p:nvPr/>
        </p:nvSpPr>
        <p:spPr>
          <a:xfrm>
            <a:off x="1382965" y="4251674"/>
            <a:ext cx="2409496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b="1" dirty="0">
                <a:solidFill>
                  <a:schemeClr val="accent1"/>
                </a:solidFill>
              </a:rPr>
              <a:t>Wypłata subwencji</a:t>
            </a:r>
            <a:endParaRPr lang="pl-PL" b="1" dirty="0">
              <a:solidFill>
                <a:schemeClr val="accent1"/>
              </a:solidFill>
              <a:cs typeface="Calibri"/>
            </a:endParaRPr>
          </a:p>
          <a:p>
            <a:pPr algn="ctr"/>
            <a:r>
              <a:rPr lang="pl-PL" sz="1600" dirty="0">
                <a:solidFill>
                  <a:schemeClr val="accent2"/>
                </a:solidFill>
              </a:rPr>
              <a:t>PRZYKŁAD: maj 2020</a:t>
            </a:r>
            <a:endParaRPr lang="pl-PL" sz="1600" dirty="0">
              <a:solidFill>
                <a:schemeClr val="accent2"/>
              </a:solidFill>
              <a:cs typeface="Calibri" panose="020F0502020204030204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E064349-3887-4A39-BAC0-7E1E210A9EF4}"/>
              </a:ext>
            </a:extLst>
          </p:cNvPr>
          <p:cNvSpPr txBox="1"/>
          <p:nvPr/>
        </p:nvSpPr>
        <p:spPr>
          <a:xfrm>
            <a:off x="4981147" y="4251674"/>
            <a:ext cx="2663496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b="1" dirty="0">
                <a:solidFill>
                  <a:schemeClr val="accent1"/>
                </a:solidFill>
              </a:rPr>
              <a:t>Rozpoczęcie spłaty</a:t>
            </a:r>
            <a:endParaRPr lang="pl-PL" b="1" dirty="0">
              <a:solidFill>
                <a:schemeClr val="accent1"/>
              </a:solidFill>
              <a:cs typeface="Calibri"/>
            </a:endParaRPr>
          </a:p>
          <a:p>
            <a:pPr algn="ctr"/>
            <a:r>
              <a:rPr lang="pl-PL" sz="1600" dirty="0">
                <a:solidFill>
                  <a:schemeClr val="accent2"/>
                </a:solidFill>
              </a:rPr>
              <a:t>PRZYKŁAD: lipiec 2021</a:t>
            </a:r>
            <a:endParaRPr lang="pl-PL" sz="1600" dirty="0">
              <a:solidFill>
                <a:schemeClr val="accent2"/>
              </a:solidFill>
              <a:cs typeface="Calibri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75608EB8-5189-4C2B-B43E-98682A45C143}"/>
              </a:ext>
            </a:extLst>
          </p:cNvPr>
          <p:cNvSpPr txBox="1"/>
          <p:nvPr/>
        </p:nvSpPr>
        <p:spPr>
          <a:xfrm>
            <a:off x="8833329" y="4251674"/>
            <a:ext cx="2421094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b="1" dirty="0">
                <a:solidFill>
                  <a:schemeClr val="accent1"/>
                </a:solidFill>
              </a:rPr>
              <a:t>Zakończenie spłaty</a:t>
            </a:r>
            <a:endParaRPr lang="pl-PL" b="1" dirty="0">
              <a:solidFill>
                <a:schemeClr val="accent1"/>
              </a:solidFill>
              <a:cs typeface="Calibri"/>
            </a:endParaRPr>
          </a:p>
          <a:p>
            <a:pPr algn="ctr"/>
            <a:r>
              <a:rPr lang="pl-PL" sz="1600" dirty="0">
                <a:solidFill>
                  <a:schemeClr val="accent2"/>
                </a:solidFill>
              </a:rPr>
              <a:t>PRZYKŁAD: czerwiec 2023</a:t>
            </a:r>
            <a:endParaRPr lang="pl-PL" sz="1600" dirty="0">
              <a:solidFill>
                <a:schemeClr val="accent2"/>
              </a:solidFill>
              <a:cs typeface="Calibri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4FC5D29-8028-4131-BAB6-9E42A1627CC9}"/>
              </a:ext>
            </a:extLst>
          </p:cNvPr>
          <p:cNvSpPr txBox="1"/>
          <p:nvPr/>
        </p:nvSpPr>
        <p:spPr>
          <a:xfrm>
            <a:off x="2815233" y="5162667"/>
            <a:ext cx="67044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545454"/>
                </a:solidFill>
              </a:rPr>
              <a:t>Harmonogram spłat zostanie udostępniony w bankowości elektronicznej</a:t>
            </a:r>
            <a:endParaRPr lang="pl-PL" sz="2800" dirty="0">
              <a:solidFill>
                <a:srgbClr val="545454"/>
              </a:solidFill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0132F159-4C5F-4262-8392-80E744BC63B5}"/>
              </a:ext>
            </a:extLst>
          </p:cNvPr>
          <p:cNvSpPr txBox="1"/>
          <p:nvPr/>
        </p:nvSpPr>
        <p:spPr>
          <a:xfrm>
            <a:off x="432000" y="324141"/>
            <a:ext cx="3914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>
                <a:solidFill>
                  <a:schemeClr val="accent2"/>
                </a:solidFill>
              </a:rPr>
              <a:t>Zasady zwrotu subwencji</a:t>
            </a:r>
          </a:p>
        </p:txBody>
      </p:sp>
    </p:spTree>
    <p:extLst>
      <p:ext uri="{BB962C8B-B14F-4D97-AF65-F5344CB8AC3E}">
        <p14:creationId xmlns:p14="http://schemas.microsoft.com/office/powerpoint/2010/main" val="4098937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klawiatura, komputer, osoba, wewnątrz&#10;&#10;Opis wygenerowany automatycznie">
            <a:extLst>
              <a:ext uri="{FF2B5EF4-FFF2-40B4-BE49-F238E27FC236}">
                <a16:creationId xmlns:a16="http://schemas.microsoft.com/office/drawing/2014/main" id="{AE8E06C0-6E94-4CDE-A83B-9C248BF204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23" r="9605"/>
          <a:stretch/>
        </p:blipFill>
        <p:spPr>
          <a:xfrm>
            <a:off x="1" y="0"/>
            <a:ext cx="3946966" cy="6858000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C69D7A5F-271B-481A-BACB-03D9838C1AA3}"/>
              </a:ext>
            </a:extLst>
          </p:cNvPr>
          <p:cNvSpPr/>
          <p:nvPr/>
        </p:nvSpPr>
        <p:spPr>
          <a:xfrm>
            <a:off x="0" y="0"/>
            <a:ext cx="3946967" cy="6858000"/>
          </a:xfrm>
          <a:prstGeom prst="rect">
            <a:avLst/>
          </a:prstGeom>
          <a:gradFill>
            <a:gsLst>
              <a:gs pos="100000">
                <a:srgbClr val="B61928"/>
              </a:gs>
              <a:gs pos="39000">
                <a:srgbClr val="B61928">
                  <a:alpha val="65000"/>
                </a:srgbClr>
              </a:gs>
              <a:gs pos="0">
                <a:srgbClr val="B61928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956185C-8652-4F17-ACC1-0A6A598A50F5}"/>
              </a:ext>
            </a:extLst>
          </p:cNvPr>
          <p:cNvSpPr txBox="1"/>
          <p:nvPr/>
        </p:nvSpPr>
        <p:spPr>
          <a:xfrm>
            <a:off x="254758" y="2981959"/>
            <a:ext cx="3437450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</a:rPr>
              <a:t>Wcześniejsza spłata subwencji w części lub całości</a:t>
            </a:r>
          </a:p>
          <a:p>
            <a:pPr algn="ctr"/>
            <a:r>
              <a:rPr lang="pl-PL" sz="2800" b="1">
                <a:solidFill>
                  <a:schemeClr val="bg1"/>
                </a:solidFill>
              </a:rPr>
              <a:t>- </a:t>
            </a:r>
            <a:r>
              <a:rPr lang="pl-PL" sz="2800" b="1" dirty="0">
                <a:solidFill>
                  <a:schemeClr val="bg1"/>
                </a:solidFill>
              </a:rPr>
              <a:t>wymóg złożenia dyspozycji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8E35DCC1-F7CE-4381-98CE-091FB7720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2826" y="1448557"/>
            <a:ext cx="1121314" cy="1116816"/>
          </a:xfrm>
          <a:prstGeom prst="rect">
            <a:avLst/>
          </a:prstGeom>
        </p:spPr>
      </p:pic>
      <p:sp>
        <p:nvSpPr>
          <p:cNvPr id="29" name="pole tekstowe 28">
            <a:extLst>
              <a:ext uri="{FF2B5EF4-FFF2-40B4-BE49-F238E27FC236}">
                <a16:creationId xmlns:a16="http://schemas.microsoft.com/office/drawing/2014/main" id="{E199FC21-75A2-429D-9703-E6C4C2C59530}"/>
              </a:ext>
            </a:extLst>
          </p:cNvPr>
          <p:cNvSpPr txBox="1"/>
          <p:nvPr/>
        </p:nvSpPr>
        <p:spPr>
          <a:xfrm>
            <a:off x="4353533" y="813664"/>
            <a:ext cx="6709419" cy="2239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1500"/>
              </a:spcAft>
              <a:buNone/>
            </a:pPr>
            <a:r>
              <a:rPr lang="pl-PL" sz="3000" b="1">
                <a:solidFill>
                  <a:schemeClr val="accent2"/>
                </a:solidFill>
              </a:rPr>
              <a:t>Dyspozycja nadpłaty powinna:</a:t>
            </a:r>
            <a:endParaRPr lang="pl-PL" sz="3000" b="1">
              <a:solidFill>
                <a:schemeClr val="accent2"/>
              </a:solidFill>
              <a:cs typeface="Calibri"/>
            </a:endParaRPr>
          </a:p>
          <a:p>
            <a:pPr marL="541338">
              <a:spcAft>
                <a:spcPts val="1500"/>
              </a:spcAft>
              <a:buClr>
                <a:srgbClr val="B61928"/>
              </a:buClr>
              <a:buSzPct val="110000"/>
            </a:pPr>
            <a:r>
              <a:rPr lang="pl-PL" sz="1800">
                <a:solidFill>
                  <a:schemeClr val="accent2"/>
                </a:solidFill>
                <a:cs typeface="Calibri"/>
              </a:rPr>
              <a:t>Zostać złożona w banku co najmniej 1 miesiąc przed planowaną datą nadpłaty (banki mogą wyznaczyć krótszy termin)</a:t>
            </a:r>
          </a:p>
          <a:p>
            <a:pPr marL="541338">
              <a:spcAft>
                <a:spcPts val="1500"/>
              </a:spcAft>
              <a:buClr>
                <a:srgbClr val="B61928"/>
              </a:buClr>
              <a:buSzPct val="110000"/>
            </a:pPr>
            <a:r>
              <a:rPr lang="pl-PL" sz="1800">
                <a:solidFill>
                  <a:schemeClr val="accent2"/>
                </a:solidFill>
                <a:cs typeface="Calibri"/>
              </a:rPr>
              <a:t>Obejmować kwotę nie mniejszą niż dwukrotność raty</a:t>
            </a:r>
            <a:endParaRPr lang="pl-PL" sz="1800">
              <a:solidFill>
                <a:schemeClr val="accent2"/>
              </a:solidFill>
            </a:endParaRPr>
          </a:p>
          <a:p>
            <a:pPr marL="541338">
              <a:spcAft>
                <a:spcPts val="1500"/>
              </a:spcAft>
              <a:buClr>
                <a:srgbClr val="B61928"/>
              </a:buClr>
              <a:buSzPct val="110000"/>
            </a:pPr>
            <a:r>
              <a:rPr lang="pl-PL" sz="1800">
                <a:solidFill>
                  <a:schemeClr val="accent2"/>
                </a:solidFill>
                <a:cs typeface="Calibri"/>
              </a:rPr>
              <a:t>Wskazywać, czy nadpłata spowoduje: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5C8E41D6-5BBA-4F32-BF41-D1C850E7F1CA}"/>
              </a:ext>
            </a:extLst>
          </p:cNvPr>
          <p:cNvSpPr txBox="1"/>
          <p:nvPr/>
        </p:nvSpPr>
        <p:spPr>
          <a:xfrm>
            <a:off x="4928012" y="3069600"/>
            <a:ext cx="5021759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68288" lvl="1" indent="-268288">
              <a:spcAft>
                <a:spcPts val="600"/>
              </a:spcAft>
              <a:buClr>
                <a:srgbClr val="E1A79A"/>
              </a:buClr>
              <a:buFont typeface="Arial" panose="020B0604020202020204" pitchFamily="34" charset="0"/>
              <a:buChar char="•"/>
            </a:pPr>
            <a:r>
              <a:rPr lang="pl-PL" sz="1800">
                <a:solidFill>
                  <a:schemeClr val="accent2"/>
                </a:solidFill>
                <a:cs typeface="Calibri"/>
              </a:rPr>
              <a:t>skrócenie okresu spłaty subwencji </a:t>
            </a:r>
          </a:p>
          <a:p>
            <a:pPr marL="268288" lvl="1" indent="-268288">
              <a:spcAft>
                <a:spcPts val="600"/>
              </a:spcAft>
              <a:buClr>
                <a:srgbClr val="E1A79A"/>
              </a:buClr>
              <a:buFont typeface="Arial" panose="020B0604020202020204" pitchFamily="34" charset="0"/>
              <a:buChar char="•"/>
            </a:pPr>
            <a:r>
              <a:rPr lang="pl-PL" sz="1800">
                <a:solidFill>
                  <a:schemeClr val="accent2"/>
                </a:solidFill>
                <a:cs typeface="Calibri"/>
              </a:rPr>
              <a:t>zmniejszenie wysokości pozostałych do spłaty rat</a:t>
            </a:r>
          </a:p>
          <a:p>
            <a:pPr marL="268288" lvl="1" indent="-268288">
              <a:spcAft>
                <a:spcPts val="600"/>
              </a:spcAft>
              <a:buClr>
                <a:srgbClr val="E1A79A"/>
              </a:buClr>
              <a:buFont typeface="Arial" panose="020B0604020202020204" pitchFamily="34" charset="0"/>
              <a:buChar char="•"/>
            </a:pPr>
            <a:r>
              <a:rPr lang="pl-PL">
                <a:solidFill>
                  <a:schemeClr val="accent2"/>
                </a:solidFill>
                <a:cs typeface="Calibri"/>
              </a:rPr>
              <a:t>ewentualne inne opcje wskazane przez bank</a:t>
            </a:r>
            <a:endParaRPr lang="pl-PL" sz="1800">
              <a:solidFill>
                <a:schemeClr val="accent2"/>
              </a:solidFill>
              <a:cs typeface="Calibri"/>
            </a:endParaRPr>
          </a:p>
        </p:txBody>
      </p:sp>
      <p:grpSp>
        <p:nvGrpSpPr>
          <p:cNvPr id="31" name="Grupa 30">
            <a:extLst>
              <a:ext uri="{FF2B5EF4-FFF2-40B4-BE49-F238E27FC236}">
                <a16:creationId xmlns:a16="http://schemas.microsoft.com/office/drawing/2014/main" id="{43CA1B9D-19D2-47AF-B211-7DFEA84ECDB0}"/>
              </a:ext>
            </a:extLst>
          </p:cNvPr>
          <p:cNvGrpSpPr>
            <a:grpSpLocks noChangeAspect="1"/>
          </p:cNvGrpSpPr>
          <p:nvPr/>
        </p:nvGrpSpPr>
        <p:grpSpPr>
          <a:xfrm>
            <a:off x="4525171" y="1512539"/>
            <a:ext cx="252000" cy="252000"/>
            <a:chOff x="851429" y="2505504"/>
            <a:chExt cx="324000" cy="324000"/>
          </a:xfrm>
        </p:grpSpPr>
        <p:sp>
          <p:nvSpPr>
            <p:cNvPr id="32" name="Owal 31">
              <a:extLst>
                <a:ext uri="{FF2B5EF4-FFF2-40B4-BE49-F238E27FC236}">
                  <a16:creationId xmlns:a16="http://schemas.microsoft.com/office/drawing/2014/main" id="{46AEF909-B096-4BE2-A12B-8C1B9F5982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429" y="2505504"/>
              <a:ext cx="324000" cy="324000"/>
            </a:xfrm>
            <a:prstGeom prst="ellipse">
              <a:avLst/>
            </a:prstGeom>
            <a:solidFill>
              <a:srgbClr val="B61928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Prostokąt 12">
              <a:extLst>
                <a:ext uri="{FF2B5EF4-FFF2-40B4-BE49-F238E27FC236}">
                  <a16:creationId xmlns:a16="http://schemas.microsoft.com/office/drawing/2014/main" id="{B1A4ACF7-88EE-41B8-BB9C-BCE6A7EF4C7A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971209" y="2629966"/>
              <a:ext cx="72000" cy="72000"/>
            </a:xfrm>
            <a:custGeom>
              <a:avLst/>
              <a:gdLst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4" fmla="*/ 0 w 320843"/>
                <a:gd name="connsiteY4" fmla="*/ 0 h 320843"/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4" fmla="*/ 91440 w 320843"/>
                <a:gd name="connsiteY4" fmla="*/ 91440 h 320843"/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0" fmla="*/ 320843 w 320843"/>
                <a:gd name="connsiteY0" fmla="*/ 0 h 320843"/>
                <a:gd name="connsiteX1" fmla="*/ 320843 w 320843"/>
                <a:gd name="connsiteY1" fmla="*/ 320843 h 320843"/>
                <a:gd name="connsiteX2" fmla="*/ 0 w 320843"/>
                <a:gd name="connsiteY2" fmla="*/ 320843 h 32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843" h="320843">
                  <a:moveTo>
                    <a:pt x="320843" y="0"/>
                  </a:moveTo>
                  <a:lnTo>
                    <a:pt x="320843" y="320843"/>
                  </a:lnTo>
                  <a:lnTo>
                    <a:pt x="0" y="320843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B4534B41-AAFB-4105-BA1F-9BB4B1C6B261}"/>
              </a:ext>
            </a:extLst>
          </p:cNvPr>
          <p:cNvGrpSpPr>
            <a:grpSpLocks noChangeAspect="1"/>
          </p:cNvGrpSpPr>
          <p:nvPr/>
        </p:nvGrpSpPr>
        <p:grpSpPr>
          <a:xfrm>
            <a:off x="4525171" y="2256465"/>
            <a:ext cx="252000" cy="252000"/>
            <a:chOff x="851429" y="2505504"/>
            <a:chExt cx="324000" cy="324000"/>
          </a:xfrm>
        </p:grpSpPr>
        <p:sp>
          <p:nvSpPr>
            <p:cNvPr id="35" name="Owal 34">
              <a:extLst>
                <a:ext uri="{FF2B5EF4-FFF2-40B4-BE49-F238E27FC236}">
                  <a16:creationId xmlns:a16="http://schemas.microsoft.com/office/drawing/2014/main" id="{C23ED627-BECC-450F-A501-EE444A244D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429" y="2505504"/>
              <a:ext cx="324000" cy="324000"/>
            </a:xfrm>
            <a:prstGeom prst="ellipse">
              <a:avLst/>
            </a:prstGeom>
            <a:solidFill>
              <a:srgbClr val="E95F6C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Prostokąt 12">
              <a:extLst>
                <a:ext uri="{FF2B5EF4-FFF2-40B4-BE49-F238E27FC236}">
                  <a16:creationId xmlns:a16="http://schemas.microsoft.com/office/drawing/2014/main" id="{F039D16A-6C05-46CA-8A83-49EE11854C52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971209" y="2629966"/>
              <a:ext cx="72000" cy="72000"/>
            </a:xfrm>
            <a:custGeom>
              <a:avLst/>
              <a:gdLst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4" fmla="*/ 0 w 320843"/>
                <a:gd name="connsiteY4" fmla="*/ 0 h 320843"/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4" fmla="*/ 91440 w 320843"/>
                <a:gd name="connsiteY4" fmla="*/ 91440 h 320843"/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0" fmla="*/ 320843 w 320843"/>
                <a:gd name="connsiteY0" fmla="*/ 0 h 320843"/>
                <a:gd name="connsiteX1" fmla="*/ 320843 w 320843"/>
                <a:gd name="connsiteY1" fmla="*/ 320843 h 320843"/>
                <a:gd name="connsiteX2" fmla="*/ 0 w 320843"/>
                <a:gd name="connsiteY2" fmla="*/ 320843 h 32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843" h="320843">
                  <a:moveTo>
                    <a:pt x="320843" y="0"/>
                  </a:moveTo>
                  <a:lnTo>
                    <a:pt x="320843" y="320843"/>
                  </a:lnTo>
                  <a:lnTo>
                    <a:pt x="0" y="320843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7" name="Grupa 36">
            <a:extLst>
              <a:ext uri="{FF2B5EF4-FFF2-40B4-BE49-F238E27FC236}">
                <a16:creationId xmlns:a16="http://schemas.microsoft.com/office/drawing/2014/main" id="{9F52AD95-63A3-4C77-B629-FB3136D68E4C}"/>
              </a:ext>
            </a:extLst>
          </p:cNvPr>
          <p:cNvGrpSpPr>
            <a:grpSpLocks noChangeAspect="1"/>
          </p:cNvGrpSpPr>
          <p:nvPr/>
        </p:nvGrpSpPr>
        <p:grpSpPr>
          <a:xfrm>
            <a:off x="4525171" y="2718537"/>
            <a:ext cx="252000" cy="252000"/>
            <a:chOff x="851429" y="2505504"/>
            <a:chExt cx="324000" cy="324000"/>
          </a:xfrm>
        </p:grpSpPr>
        <p:sp>
          <p:nvSpPr>
            <p:cNvPr id="38" name="Owal 37">
              <a:extLst>
                <a:ext uri="{FF2B5EF4-FFF2-40B4-BE49-F238E27FC236}">
                  <a16:creationId xmlns:a16="http://schemas.microsoft.com/office/drawing/2014/main" id="{A4FE6F43-EB38-4EFE-A995-FD5EA91264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429" y="2505504"/>
              <a:ext cx="324000" cy="324000"/>
            </a:xfrm>
            <a:prstGeom prst="ellipse">
              <a:avLst/>
            </a:prstGeom>
            <a:solidFill>
              <a:srgbClr val="E1A79A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Prostokąt 12">
              <a:extLst>
                <a:ext uri="{FF2B5EF4-FFF2-40B4-BE49-F238E27FC236}">
                  <a16:creationId xmlns:a16="http://schemas.microsoft.com/office/drawing/2014/main" id="{B6DA84AA-5003-4745-A369-EBB169846C2B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971209" y="2629966"/>
              <a:ext cx="72000" cy="72000"/>
            </a:xfrm>
            <a:custGeom>
              <a:avLst/>
              <a:gdLst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4" fmla="*/ 0 w 320843"/>
                <a:gd name="connsiteY4" fmla="*/ 0 h 320843"/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4" fmla="*/ 91440 w 320843"/>
                <a:gd name="connsiteY4" fmla="*/ 91440 h 320843"/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0" fmla="*/ 320843 w 320843"/>
                <a:gd name="connsiteY0" fmla="*/ 0 h 320843"/>
                <a:gd name="connsiteX1" fmla="*/ 320843 w 320843"/>
                <a:gd name="connsiteY1" fmla="*/ 320843 h 320843"/>
                <a:gd name="connsiteX2" fmla="*/ 0 w 320843"/>
                <a:gd name="connsiteY2" fmla="*/ 320843 h 32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843" h="320843">
                  <a:moveTo>
                    <a:pt x="320843" y="0"/>
                  </a:moveTo>
                  <a:lnTo>
                    <a:pt x="320843" y="320843"/>
                  </a:lnTo>
                  <a:lnTo>
                    <a:pt x="0" y="320843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5A9F7E0B-8C48-4F1D-BE2B-95FBD44B4C31}"/>
              </a:ext>
            </a:extLst>
          </p:cNvPr>
          <p:cNvSpPr txBox="1"/>
          <p:nvPr/>
        </p:nvSpPr>
        <p:spPr>
          <a:xfrm>
            <a:off x="4854140" y="4853704"/>
            <a:ext cx="2937174" cy="1338828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lvl="1" algn="ctr">
              <a:lnSpc>
                <a:spcPct val="90000"/>
              </a:lnSpc>
            </a:pPr>
            <a:r>
              <a:rPr lang="pl-PL" b="1">
                <a:solidFill>
                  <a:srgbClr val="0C74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Przelanie środków z zamiarem wcześniejszej spłaty całości lub części oraz niezłożenie dyspozycji nadpłaty 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CAD16257-089F-46C4-AAC9-A091525BF081}"/>
              </a:ext>
            </a:extLst>
          </p:cNvPr>
          <p:cNvSpPr txBox="1"/>
          <p:nvPr/>
        </p:nvSpPr>
        <p:spPr>
          <a:xfrm>
            <a:off x="8354084" y="4853704"/>
            <a:ext cx="2937174" cy="1588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b="1" dirty="0">
                <a:solidFill>
                  <a:srgbClr val="0C74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Środki zostaną zaliczone na poczet spłaty kolejnych rat wynikających z harmonogramu spłat zgodnie z terminem ich wymagalności</a:t>
            </a:r>
            <a:endParaRPr lang="pl-PL" dirty="0">
              <a:solidFill>
                <a:srgbClr val="0C74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CDF258FF-A80A-46B3-96EC-6F28AA81CDE8}"/>
              </a:ext>
            </a:extLst>
          </p:cNvPr>
          <p:cNvSpPr txBox="1"/>
          <p:nvPr/>
        </p:nvSpPr>
        <p:spPr>
          <a:xfrm>
            <a:off x="7805129" y="5222569"/>
            <a:ext cx="55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>
                <a:solidFill>
                  <a:srgbClr val="0C74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1C5061D7-931D-4C0C-8693-D86E38636752}"/>
              </a:ext>
            </a:extLst>
          </p:cNvPr>
          <p:cNvSpPr/>
          <p:nvPr/>
        </p:nvSpPr>
        <p:spPr>
          <a:xfrm>
            <a:off x="4579894" y="4657798"/>
            <a:ext cx="6910866" cy="1895401"/>
          </a:xfrm>
          <a:prstGeom prst="rect">
            <a:avLst/>
          </a:prstGeom>
          <a:noFill/>
          <a:ln w="19050">
            <a:solidFill>
              <a:srgbClr val="0C74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l-PL" sz="2400" b="1">
              <a:solidFill>
                <a:srgbClr val="B61928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5529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ole tekstowe 21">
            <a:extLst>
              <a:ext uri="{FF2B5EF4-FFF2-40B4-BE49-F238E27FC236}">
                <a16:creationId xmlns:a16="http://schemas.microsoft.com/office/drawing/2014/main" id="{5E753164-B3B2-472E-8F32-46EE43B9B63C}"/>
              </a:ext>
            </a:extLst>
          </p:cNvPr>
          <p:cNvSpPr txBox="1"/>
          <p:nvPr/>
        </p:nvSpPr>
        <p:spPr>
          <a:xfrm>
            <a:off x="432000" y="324141"/>
            <a:ext cx="1493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>
                <a:solidFill>
                  <a:schemeClr val="accent2"/>
                </a:solidFill>
              </a:rPr>
              <a:t>WAŻNE! 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64A50492-AE64-41BF-A9B9-1AA9EB5F09DC}"/>
              </a:ext>
            </a:extLst>
          </p:cNvPr>
          <p:cNvSpPr txBox="1"/>
          <p:nvPr/>
        </p:nvSpPr>
        <p:spPr>
          <a:xfrm>
            <a:off x="914134" y="1826482"/>
            <a:ext cx="943107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pl-PL" sz="24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Beneficjent, który chce spłacić subwencję wcześniej w całości lub w części, powinien:</a:t>
            </a:r>
          </a:p>
        </p:txBody>
      </p:sp>
      <p:grpSp>
        <p:nvGrpSpPr>
          <p:cNvPr id="24" name="Grupa 23">
            <a:extLst>
              <a:ext uri="{FF2B5EF4-FFF2-40B4-BE49-F238E27FC236}">
                <a16:creationId xmlns:a16="http://schemas.microsoft.com/office/drawing/2014/main" id="{7E7D7814-0DB3-44A2-8E9D-E69A6717EEF1}"/>
              </a:ext>
            </a:extLst>
          </p:cNvPr>
          <p:cNvGrpSpPr/>
          <p:nvPr/>
        </p:nvGrpSpPr>
        <p:grpSpPr>
          <a:xfrm>
            <a:off x="2824117" y="4409347"/>
            <a:ext cx="6543767" cy="1485809"/>
            <a:chOff x="1863255" y="4067032"/>
            <a:chExt cx="6543767" cy="1485809"/>
          </a:xfrm>
        </p:grpSpPr>
        <p:sp>
          <p:nvSpPr>
            <p:cNvPr id="25" name="Prostokąt 24">
              <a:extLst>
                <a:ext uri="{FF2B5EF4-FFF2-40B4-BE49-F238E27FC236}">
                  <a16:creationId xmlns:a16="http://schemas.microsoft.com/office/drawing/2014/main" id="{AA9813FF-BA51-45E2-BFD3-1CB4F41CC802}"/>
                </a:ext>
              </a:extLst>
            </p:cNvPr>
            <p:cNvSpPr/>
            <p:nvPr/>
          </p:nvSpPr>
          <p:spPr>
            <a:xfrm>
              <a:off x="2191906" y="4067032"/>
              <a:ext cx="6215116" cy="1485809"/>
            </a:xfrm>
            <a:prstGeom prst="rect">
              <a:avLst/>
            </a:prstGeom>
            <a:noFill/>
            <a:ln w="19050">
              <a:solidFill>
                <a:srgbClr val="B619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pl-PL" sz="2400" b="1">
                <a:solidFill>
                  <a:srgbClr val="B61928"/>
                </a:solidFill>
                <a:cs typeface="Calibri"/>
              </a:endParaRPr>
            </a:p>
          </p:txBody>
        </p:sp>
        <p:grpSp>
          <p:nvGrpSpPr>
            <p:cNvPr id="26" name="Grupa 25">
              <a:extLst>
                <a:ext uri="{FF2B5EF4-FFF2-40B4-BE49-F238E27FC236}">
                  <a16:creationId xmlns:a16="http://schemas.microsoft.com/office/drawing/2014/main" id="{35B15890-F8C5-475C-B7A7-5F1A80CAC13A}"/>
                </a:ext>
              </a:extLst>
            </p:cNvPr>
            <p:cNvGrpSpPr/>
            <p:nvPr/>
          </p:nvGrpSpPr>
          <p:grpSpPr>
            <a:xfrm>
              <a:off x="1863255" y="4332010"/>
              <a:ext cx="657299" cy="955852"/>
              <a:chOff x="1863255" y="4332010"/>
              <a:chExt cx="657299" cy="955852"/>
            </a:xfrm>
          </p:grpSpPr>
          <p:sp>
            <p:nvSpPr>
              <p:cNvPr id="28" name="Prostokąt 27">
                <a:extLst>
                  <a:ext uri="{FF2B5EF4-FFF2-40B4-BE49-F238E27FC236}">
                    <a16:creationId xmlns:a16="http://schemas.microsoft.com/office/drawing/2014/main" id="{A06D9DA6-B352-4819-8DF7-A42C34904539}"/>
                  </a:ext>
                </a:extLst>
              </p:cNvPr>
              <p:cNvSpPr/>
              <p:nvPr/>
            </p:nvSpPr>
            <p:spPr>
              <a:xfrm>
                <a:off x="2076865" y="4332010"/>
                <a:ext cx="229607" cy="9558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29" name="Grafika 28">
                <a:extLst>
                  <a:ext uri="{FF2B5EF4-FFF2-40B4-BE49-F238E27FC236}">
                    <a16:creationId xmlns:a16="http://schemas.microsoft.com/office/drawing/2014/main" id="{E4FD7F75-A3E1-45B8-AAC5-4887DA1CC6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863255" y="4481287"/>
                <a:ext cx="657299" cy="657299"/>
              </a:xfrm>
              <a:prstGeom prst="rect">
                <a:avLst/>
              </a:prstGeom>
            </p:spPr>
          </p:pic>
        </p:grpSp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id="{7F0B4A98-3113-494E-9CFA-A222313F6DAC}"/>
                </a:ext>
              </a:extLst>
            </p:cNvPr>
            <p:cNvSpPr txBox="1"/>
            <p:nvPr/>
          </p:nvSpPr>
          <p:spPr>
            <a:xfrm>
              <a:off x="2434491" y="4574986"/>
              <a:ext cx="5937386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pl-PL" sz="2400" b="1">
                  <a:solidFill>
                    <a:srgbClr val="B61928"/>
                  </a:solidFill>
                  <a:latin typeface="Calibri"/>
                  <a:cs typeface="Calibri"/>
                </a:rPr>
                <a:t>Brak dyspozycji = Brak wcześniejszej spłaty</a:t>
              </a:r>
            </a:p>
          </p:txBody>
        </p:sp>
      </p:grpSp>
      <p:sp>
        <p:nvSpPr>
          <p:cNvPr id="30" name="Owal 29">
            <a:extLst>
              <a:ext uri="{FF2B5EF4-FFF2-40B4-BE49-F238E27FC236}">
                <a16:creationId xmlns:a16="http://schemas.microsoft.com/office/drawing/2014/main" id="{9485FC44-FDA9-4D4C-89BB-63927A8FA83F}"/>
              </a:ext>
            </a:extLst>
          </p:cNvPr>
          <p:cNvSpPr>
            <a:spLocks noChangeAspect="1"/>
          </p:cNvSpPr>
          <p:nvPr/>
        </p:nvSpPr>
        <p:spPr>
          <a:xfrm>
            <a:off x="1277953" y="2843764"/>
            <a:ext cx="360000" cy="360000"/>
          </a:xfrm>
          <a:prstGeom prst="ellipse">
            <a:avLst/>
          </a:prstGeom>
          <a:solidFill>
            <a:srgbClr val="B61928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C7265F78-43B1-42C5-8B8D-D037B0E98837}"/>
              </a:ext>
            </a:extLst>
          </p:cNvPr>
          <p:cNvSpPr>
            <a:spLocks noChangeAspect="1"/>
          </p:cNvSpPr>
          <p:nvPr/>
        </p:nvSpPr>
        <p:spPr>
          <a:xfrm>
            <a:off x="1277953" y="3429000"/>
            <a:ext cx="360000" cy="360000"/>
          </a:xfrm>
          <a:prstGeom prst="ellipse">
            <a:avLst/>
          </a:prstGeom>
          <a:solidFill>
            <a:srgbClr val="C34B4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509F010E-D933-4F72-AB6D-3441C551F6FB}"/>
              </a:ext>
            </a:extLst>
          </p:cNvPr>
          <p:cNvSpPr txBox="1"/>
          <p:nvPr/>
        </p:nvSpPr>
        <p:spPr>
          <a:xfrm>
            <a:off x="1785963" y="2781903"/>
            <a:ext cx="9431079" cy="10618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800"/>
              </a:spcAft>
              <a:buClr>
                <a:srgbClr val="B61928"/>
              </a:buClr>
            </a:pPr>
            <a:r>
              <a:rPr lang="pl-PL" sz="24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Złożyć dyspozycję nadpłaty w banku z odpowiednim wyprzedzeniem!</a:t>
            </a:r>
          </a:p>
          <a:p>
            <a:pPr>
              <a:spcAft>
                <a:spcPts val="1800"/>
              </a:spcAft>
              <a:buClr>
                <a:srgbClr val="B61928"/>
              </a:buClr>
            </a:pPr>
            <a:r>
              <a:rPr lang="pl-PL" sz="24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Przelać środki</a:t>
            </a:r>
          </a:p>
        </p:txBody>
      </p:sp>
    </p:spTree>
    <p:extLst>
      <p:ext uri="{BB962C8B-B14F-4D97-AF65-F5344CB8AC3E}">
        <p14:creationId xmlns:p14="http://schemas.microsoft.com/office/powerpoint/2010/main" val="4214290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Obraz zawierający klawiatura, komputer, osoba, wewnątrz&#10;&#10;Opis wygenerowany automatycznie">
            <a:extLst>
              <a:ext uri="{FF2B5EF4-FFF2-40B4-BE49-F238E27FC236}">
                <a16:creationId xmlns:a16="http://schemas.microsoft.com/office/drawing/2014/main" id="{E9D29459-1F85-4A58-AA5B-FAD7FBD95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23" r="9605"/>
          <a:stretch/>
        </p:blipFill>
        <p:spPr>
          <a:xfrm>
            <a:off x="1" y="0"/>
            <a:ext cx="3946966" cy="6858000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F9A4143B-4E74-428B-AA56-B77915410687}"/>
              </a:ext>
            </a:extLst>
          </p:cNvPr>
          <p:cNvSpPr/>
          <p:nvPr/>
        </p:nvSpPr>
        <p:spPr>
          <a:xfrm>
            <a:off x="0" y="0"/>
            <a:ext cx="3946967" cy="6858000"/>
          </a:xfrm>
          <a:prstGeom prst="rect">
            <a:avLst/>
          </a:prstGeom>
          <a:gradFill>
            <a:gsLst>
              <a:gs pos="100000">
                <a:srgbClr val="B61928"/>
              </a:gs>
              <a:gs pos="39000">
                <a:srgbClr val="B61928">
                  <a:alpha val="65000"/>
                </a:srgbClr>
              </a:gs>
              <a:gs pos="0">
                <a:srgbClr val="B61928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8E35DCC1-F7CE-4381-98CE-091FB7720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2826" y="2119379"/>
            <a:ext cx="1121314" cy="1116816"/>
          </a:xfrm>
          <a:prstGeom prst="rect">
            <a:avLst/>
          </a:prstGeom>
        </p:spPr>
      </p:pic>
      <p:sp>
        <p:nvSpPr>
          <p:cNvPr id="24" name="pole tekstowe 23">
            <a:extLst>
              <a:ext uri="{FF2B5EF4-FFF2-40B4-BE49-F238E27FC236}">
                <a16:creationId xmlns:a16="http://schemas.microsoft.com/office/drawing/2014/main" id="{5825A567-3475-4A57-9B0E-B7E8E2EB936F}"/>
              </a:ext>
            </a:extLst>
          </p:cNvPr>
          <p:cNvSpPr txBox="1"/>
          <p:nvPr/>
        </p:nvSpPr>
        <p:spPr>
          <a:xfrm>
            <a:off x="5296074" y="3816676"/>
            <a:ext cx="5977528" cy="22621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800"/>
              </a:spcAft>
              <a:buClr>
                <a:schemeClr val="accent1"/>
              </a:buClr>
            </a:pPr>
            <a:r>
              <a:rPr lang="pl-PL" i="0">
                <a:solidFill>
                  <a:schemeClr val="accent2"/>
                </a:solidFill>
                <a:effectLst/>
              </a:rPr>
              <a:t>Opóźnienie w spłacie odpowiadające kwocie równowartości </a:t>
            </a:r>
            <a:r>
              <a:rPr lang="pl-PL" b="1" i="0">
                <a:solidFill>
                  <a:schemeClr val="accent2"/>
                </a:solidFill>
                <a:effectLst/>
              </a:rPr>
              <a:t>co najmniej dwóch rat </a:t>
            </a:r>
            <a:r>
              <a:rPr lang="pl-PL" i="0">
                <a:solidFill>
                  <a:schemeClr val="accent2"/>
                </a:solidFill>
                <a:effectLst/>
              </a:rPr>
              <a:t>może być podstawą natychmiastowego wypowiedzenia umowy przez PFR.</a:t>
            </a:r>
          </a:p>
          <a:p>
            <a:pPr>
              <a:spcAft>
                <a:spcPts val="1800"/>
              </a:spcAft>
              <a:buClr>
                <a:schemeClr val="accent1"/>
              </a:buClr>
            </a:pPr>
            <a:r>
              <a:rPr lang="pl-PL" i="0">
                <a:solidFill>
                  <a:schemeClr val="accent2"/>
                </a:solidFill>
                <a:effectLst/>
              </a:rPr>
              <a:t>W przypadku wypowiedzenia umowy</a:t>
            </a:r>
            <a:r>
              <a:rPr lang="pl-PL">
                <a:solidFill>
                  <a:schemeClr val="accent2"/>
                </a:solidFill>
              </a:rPr>
              <a:t>,</a:t>
            </a:r>
            <a:r>
              <a:rPr lang="pl-PL" i="0">
                <a:solidFill>
                  <a:schemeClr val="accent2"/>
                </a:solidFill>
                <a:effectLst/>
              </a:rPr>
              <a:t> </a:t>
            </a:r>
            <a:r>
              <a:rPr lang="pl-PL">
                <a:solidFill>
                  <a:schemeClr val="accent2"/>
                </a:solidFill>
              </a:rPr>
              <a:t>p</a:t>
            </a:r>
            <a:r>
              <a:rPr lang="pl-PL" i="0">
                <a:solidFill>
                  <a:schemeClr val="accent2"/>
                </a:solidFill>
                <a:effectLst/>
              </a:rPr>
              <a:t>rzedsiębiorca zobowiązany będzie zwrócić pozostałą do spłaty kwotę subwencji finansowej w terminie 14 dni roboczych od dnia wypowiedzenia umowy.</a:t>
            </a:r>
            <a:endParaRPr lang="pl-PL">
              <a:solidFill>
                <a:schemeClr val="accent2"/>
              </a:solidFill>
              <a:cs typeface="Calibri"/>
            </a:endParaRPr>
          </a:p>
        </p:txBody>
      </p:sp>
      <p:grpSp>
        <p:nvGrpSpPr>
          <p:cNvPr id="25" name="Grupa 24">
            <a:extLst>
              <a:ext uri="{FF2B5EF4-FFF2-40B4-BE49-F238E27FC236}">
                <a16:creationId xmlns:a16="http://schemas.microsoft.com/office/drawing/2014/main" id="{1BB2DB41-F29A-4D98-83B4-42305A00725B}"/>
              </a:ext>
            </a:extLst>
          </p:cNvPr>
          <p:cNvGrpSpPr/>
          <p:nvPr/>
        </p:nvGrpSpPr>
        <p:grpSpPr>
          <a:xfrm>
            <a:off x="4867205" y="3833887"/>
            <a:ext cx="324000" cy="324000"/>
            <a:chOff x="851429" y="2505504"/>
            <a:chExt cx="324000" cy="324000"/>
          </a:xfrm>
        </p:grpSpPr>
        <p:sp>
          <p:nvSpPr>
            <p:cNvPr id="26" name="Owal 25">
              <a:extLst>
                <a:ext uri="{FF2B5EF4-FFF2-40B4-BE49-F238E27FC236}">
                  <a16:creationId xmlns:a16="http://schemas.microsoft.com/office/drawing/2014/main" id="{FAD5A934-AE9D-456B-ACF5-7D8AFF1352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429" y="2505504"/>
              <a:ext cx="324000" cy="324000"/>
            </a:xfrm>
            <a:prstGeom prst="ellipse">
              <a:avLst/>
            </a:prstGeom>
            <a:solidFill>
              <a:srgbClr val="B61928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Prostokąt 12">
              <a:extLst>
                <a:ext uri="{FF2B5EF4-FFF2-40B4-BE49-F238E27FC236}">
                  <a16:creationId xmlns:a16="http://schemas.microsoft.com/office/drawing/2014/main" id="{559EB536-07EF-4031-AD26-3CD2E479C71B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971209" y="2629966"/>
              <a:ext cx="72000" cy="72000"/>
            </a:xfrm>
            <a:custGeom>
              <a:avLst/>
              <a:gdLst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4" fmla="*/ 0 w 320843"/>
                <a:gd name="connsiteY4" fmla="*/ 0 h 320843"/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4" fmla="*/ 91440 w 320843"/>
                <a:gd name="connsiteY4" fmla="*/ 91440 h 320843"/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0" fmla="*/ 320843 w 320843"/>
                <a:gd name="connsiteY0" fmla="*/ 0 h 320843"/>
                <a:gd name="connsiteX1" fmla="*/ 320843 w 320843"/>
                <a:gd name="connsiteY1" fmla="*/ 320843 h 320843"/>
                <a:gd name="connsiteX2" fmla="*/ 0 w 320843"/>
                <a:gd name="connsiteY2" fmla="*/ 320843 h 32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843" h="320843">
                  <a:moveTo>
                    <a:pt x="320843" y="0"/>
                  </a:moveTo>
                  <a:lnTo>
                    <a:pt x="320843" y="320843"/>
                  </a:lnTo>
                  <a:lnTo>
                    <a:pt x="0" y="320843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98AF11B2-3B4D-49DB-8F7A-5955FD390F46}"/>
              </a:ext>
            </a:extLst>
          </p:cNvPr>
          <p:cNvGrpSpPr/>
          <p:nvPr/>
        </p:nvGrpSpPr>
        <p:grpSpPr>
          <a:xfrm>
            <a:off x="4867205" y="4883835"/>
            <a:ext cx="324000" cy="324000"/>
            <a:chOff x="851429" y="2505504"/>
            <a:chExt cx="324000" cy="324000"/>
          </a:xfrm>
        </p:grpSpPr>
        <p:sp>
          <p:nvSpPr>
            <p:cNvPr id="29" name="Owal 28">
              <a:extLst>
                <a:ext uri="{FF2B5EF4-FFF2-40B4-BE49-F238E27FC236}">
                  <a16:creationId xmlns:a16="http://schemas.microsoft.com/office/drawing/2014/main" id="{B3E12918-1D0C-417F-87B2-FAF0964552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429" y="2505504"/>
              <a:ext cx="324000" cy="324000"/>
            </a:xfrm>
            <a:prstGeom prst="ellipse">
              <a:avLst/>
            </a:prstGeom>
            <a:solidFill>
              <a:srgbClr val="E95F6C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Prostokąt 12">
              <a:extLst>
                <a:ext uri="{FF2B5EF4-FFF2-40B4-BE49-F238E27FC236}">
                  <a16:creationId xmlns:a16="http://schemas.microsoft.com/office/drawing/2014/main" id="{405D182A-90C0-4C95-9232-AC64B60E039D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971209" y="2629966"/>
              <a:ext cx="72000" cy="72000"/>
            </a:xfrm>
            <a:custGeom>
              <a:avLst/>
              <a:gdLst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4" fmla="*/ 0 w 320843"/>
                <a:gd name="connsiteY4" fmla="*/ 0 h 320843"/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4" fmla="*/ 91440 w 320843"/>
                <a:gd name="connsiteY4" fmla="*/ 91440 h 320843"/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0" fmla="*/ 320843 w 320843"/>
                <a:gd name="connsiteY0" fmla="*/ 0 h 320843"/>
                <a:gd name="connsiteX1" fmla="*/ 320843 w 320843"/>
                <a:gd name="connsiteY1" fmla="*/ 320843 h 320843"/>
                <a:gd name="connsiteX2" fmla="*/ 0 w 320843"/>
                <a:gd name="connsiteY2" fmla="*/ 320843 h 32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843" h="320843">
                  <a:moveTo>
                    <a:pt x="320843" y="0"/>
                  </a:moveTo>
                  <a:lnTo>
                    <a:pt x="320843" y="320843"/>
                  </a:lnTo>
                  <a:lnTo>
                    <a:pt x="0" y="320843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7" name="Grupa 36">
            <a:extLst>
              <a:ext uri="{FF2B5EF4-FFF2-40B4-BE49-F238E27FC236}">
                <a16:creationId xmlns:a16="http://schemas.microsoft.com/office/drawing/2014/main" id="{2A429E8C-4EE3-4A42-9288-0167E268C93F}"/>
              </a:ext>
            </a:extLst>
          </p:cNvPr>
          <p:cNvGrpSpPr/>
          <p:nvPr/>
        </p:nvGrpSpPr>
        <p:grpSpPr>
          <a:xfrm>
            <a:off x="4729835" y="1669248"/>
            <a:ext cx="6543767" cy="1485809"/>
            <a:chOff x="1863255" y="4067032"/>
            <a:chExt cx="6543767" cy="1485809"/>
          </a:xfrm>
        </p:grpSpPr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id="{900FEEBF-DA08-4A40-AFEA-870453F129AF}"/>
                </a:ext>
              </a:extLst>
            </p:cNvPr>
            <p:cNvSpPr/>
            <p:nvPr/>
          </p:nvSpPr>
          <p:spPr>
            <a:xfrm>
              <a:off x="2191906" y="4067032"/>
              <a:ext cx="6215116" cy="1485809"/>
            </a:xfrm>
            <a:prstGeom prst="rect">
              <a:avLst/>
            </a:prstGeom>
            <a:noFill/>
            <a:ln w="19050">
              <a:solidFill>
                <a:srgbClr val="B619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pl-PL" sz="2400" b="1">
                <a:solidFill>
                  <a:srgbClr val="B61928"/>
                </a:solidFill>
                <a:cs typeface="Calibri"/>
              </a:endParaRPr>
            </a:p>
          </p:txBody>
        </p:sp>
        <p:grpSp>
          <p:nvGrpSpPr>
            <p:cNvPr id="39" name="Grupa 38">
              <a:extLst>
                <a:ext uri="{FF2B5EF4-FFF2-40B4-BE49-F238E27FC236}">
                  <a16:creationId xmlns:a16="http://schemas.microsoft.com/office/drawing/2014/main" id="{DA8DE6D9-FCDF-4124-9650-7DD216D5C554}"/>
                </a:ext>
              </a:extLst>
            </p:cNvPr>
            <p:cNvGrpSpPr/>
            <p:nvPr/>
          </p:nvGrpSpPr>
          <p:grpSpPr>
            <a:xfrm>
              <a:off x="1863255" y="4332010"/>
              <a:ext cx="657299" cy="955852"/>
              <a:chOff x="1863255" y="4332010"/>
              <a:chExt cx="657299" cy="955852"/>
            </a:xfrm>
          </p:grpSpPr>
          <p:sp>
            <p:nvSpPr>
              <p:cNvPr id="41" name="Prostokąt 40">
                <a:extLst>
                  <a:ext uri="{FF2B5EF4-FFF2-40B4-BE49-F238E27FC236}">
                    <a16:creationId xmlns:a16="http://schemas.microsoft.com/office/drawing/2014/main" id="{2351A8B6-67E0-4894-AA29-AD69E543D46E}"/>
                  </a:ext>
                </a:extLst>
              </p:cNvPr>
              <p:cNvSpPr/>
              <p:nvPr/>
            </p:nvSpPr>
            <p:spPr>
              <a:xfrm>
                <a:off x="2076865" y="4332010"/>
                <a:ext cx="229607" cy="9558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42" name="Grafika 41">
                <a:extLst>
                  <a:ext uri="{FF2B5EF4-FFF2-40B4-BE49-F238E27FC236}">
                    <a16:creationId xmlns:a16="http://schemas.microsoft.com/office/drawing/2014/main" id="{701A089C-6236-415D-AFFE-76B25B7AE7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863255" y="4481287"/>
                <a:ext cx="657299" cy="657299"/>
              </a:xfrm>
              <a:prstGeom prst="rect">
                <a:avLst/>
              </a:prstGeom>
            </p:spPr>
          </p:pic>
        </p:grpSp>
        <p:sp>
          <p:nvSpPr>
            <p:cNvPr id="40" name="pole tekstowe 39">
              <a:extLst>
                <a:ext uri="{FF2B5EF4-FFF2-40B4-BE49-F238E27FC236}">
                  <a16:creationId xmlns:a16="http://schemas.microsoft.com/office/drawing/2014/main" id="{71D53D72-CA45-4BEC-B0BC-C86476BD0974}"/>
                </a:ext>
              </a:extLst>
            </p:cNvPr>
            <p:cNvSpPr txBox="1"/>
            <p:nvPr/>
          </p:nvSpPr>
          <p:spPr>
            <a:xfrm>
              <a:off x="2957017" y="4332010"/>
              <a:ext cx="486675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2000" b="1">
                  <a:solidFill>
                    <a:srgbClr val="B6192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 przypadku opóźnienia w spłacie rat subwencji naliczane będą odsetki ustawowe za opóźnienie</a:t>
              </a:r>
            </a:p>
          </p:txBody>
        </p:sp>
      </p:grp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9A847082-ADE3-4431-81A2-C326AB7C51D1}"/>
              </a:ext>
            </a:extLst>
          </p:cNvPr>
          <p:cNvSpPr txBox="1"/>
          <p:nvPr/>
        </p:nvSpPr>
        <p:spPr>
          <a:xfrm>
            <a:off x="941794" y="3683873"/>
            <a:ext cx="2063385" cy="95410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pl-PL" sz="2800" b="1">
                <a:solidFill>
                  <a:schemeClr val="bg1"/>
                </a:solidFill>
              </a:rPr>
              <a:t>Opóźnienie </a:t>
            </a:r>
            <a:br>
              <a:rPr lang="pl-PL" sz="2800" b="1">
                <a:solidFill>
                  <a:schemeClr val="bg1"/>
                </a:solidFill>
              </a:rPr>
            </a:br>
            <a:r>
              <a:rPr lang="pl-PL" sz="2800" b="1">
                <a:solidFill>
                  <a:schemeClr val="bg1"/>
                </a:solidFill>
              </a:rPr>
              <a:t>w spłacie rat</a:t>
            </a:r>
          </a:p>
        </p:txBody>
      </p:sp>
    </p:spTree>
    <p:extLst>
      <p:ext uri="{BB962C8B-B14F-4D97-AF65-F5344CB8AC3E}">
        <p14:creationId xmlns:p14="http://schemas.microsoft.com/office/powerpoint/2010/main" val="1695588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02A86E56-C4DA-4733-8DBB-9D79A9CEBC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B61928"/>
              </a:gs>
              <a:gs pos="57000">
                <a:srgbClr val="B61928">
                  <a:alpha val="80000"/>
                </a:srgbClr>
              </a:gs>
              <a:gs pos="0">
                <a:srgbClr val="B61928">
                  <a:alpha val="9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12E7B4B-6139-405C-A97F-8AB79EFC740F}"/>
              </a:ext>
            </a:extLst>
          </p:cNvPr>
          <p:cNvSpPr txBox="1"/>
          <p:nvPr/>
        </p:nvSpPr>
        <p:spPr>
          <a:xfrm>
            <a:off x="7726185" y="2372906"/>
            <a:ext cx="5593631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4800" b="1">
                <a:solidFill>
                  <a:schemeClr val="bg1"/>
                </a:solidFill>
                <a:latin typeface="Calibri"/>
                <a:cs typeface="Calibri"/>
              </a:rPr>
              <a:t>ROZLICZENIA </a:t>
            </a:r>
            <a:endParaRPr lang="pl-PL" sz="48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4800" b="1">
                <a:solidFill>
                  <a:schemeClr val="bg1"/>
                </a:solidFill>
                <a:latin typeface="Calibri"/>
                <a:cs typeface="Calibri"/>
              </a:rPr>
              <a:t>I UMORZENIA</a:t>
            </a:r>
            <a:endParaRPr lang="pl-PL" sz="48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3600">
                <a:solidFill>
                  <a:schemeClr val="bg1"/>
                </a:solidFill>
                <a:latin typeface="Calibri"/>
                <a:cs typeface="Calibri"/>
              </a:rPr>
              <a:t>-  umorzenie 100%</a:t>
            </a:r>
            <a:endParaRPr lang="pl-PL" sz="3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BC181C0-BF1F-48A6-97A5-EE06F0F5E624}"/>
              </a:ext>
            </a:extLst>
          </p:cNvPr>
          <p:cNvSpPr txBox="1"/>
          <p:nvPr/>
        </p:nvSpPr>
        <p:spPr>
          <a:xfrm>
            <a:off x="1972822" y="5528312"/>
            <a:ext cx="247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>
                <a:solidFill>
                  <a:schemeClr val="bg1"/>
                </a:solidFill>
              </a:rPr>
              <a:t>MIKROFIRMA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D6DC106D-8390-4BC8-B89C-8345FC7F3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0251" y="1612934"/>
            <a:ext cx="3646759" cy="363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2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E7468F7A-8EAB-4B6D-853B-7E93A448BA66}"/>
              </a:ext>
            </a:extLst>
          </p:cNvPr>
          <p:cNvSpPr/>
          <p:nvPr/>
        </p:nvSpPr>
        <p:spPr>
          <a:xfrm>
            <a:off x="0" y="0"/>
            <a:ext cx="394696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F0CBF0A-2188-41FC-874C-D2DC482897E3}"/>
              </a:ext>
            </a:extLst>
          </p:cNvPr>
          <p:cNvSpPr txBox="1"/>
          <p:nvPr/>
        </p:nvSpPr>
        <p:spPr>
          <a:xfrm>
            <a:off x="223695" y="3519026"/>
            <a:ext cx="34995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>
                <a:solidFill>
                  <a:schemeClr val="accent1"/>
                </a:solidFill>
              </a:rPr>
              <a:t>Warunki umorzenia </a:t>
            </a:r>
          </a:p>
          <a:p>
            <a:pPr algn="ctr"/>
            <a:r>
              <a:rPr lang="pl-PL" sz="2800" b="1">
                <a:solidFill>
                  <a:schemeClr val="accent1"/>
                </a:solidFill>
              </a:rPr>
              <a:t>100% subwencji </a:t>
            </a:r>
          </a:p>
          <a:p>
            <a:pPr algn="ctr"/>
            <a:r>
              <a:rPr lang="pl-PL" sz="2800" b="1">
                <a:solidFill>
                  <a:schemeClr val="accent1"/>
                </a:solidFill>
              </a:rPr>
              <a:t>dla MIKROFIRMY</a:t>
            </a: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7C62B5E2-6FA4-4D61-A877-6D8748BC4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408713" y="1979458"/>
            <a:ext cx="1129540" cy="112953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09143FD-34DA-492D-AB3C-CAB24EA2F5A7}"/>
              </a:ext>
            </a:extLst>
          </p:cNvPr>
          <p:cNvSpPr txBox="1"/>
          <p:nvPr/>
        </p:nvSpPr>
        <p:spPr>
          <a:xfrm>
            <a:off x="4566447" y="1231919"/>
            <a:ext cx="6562652" cy="47859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B61928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/>
                </a:solidFill>
                <a:latin typeface="Calibri"/>
                <a:cs typeface="Calibri"/>
              </a:rPr>
              <a:t>Nieprzerwane prowadzenie działalności gospodarczej </a:t>
            </a:r>
            <a:r>
              <a:rPr lang="pl-PL" sz="2000" dirty="0">
                <a:solidFill>
                  <a:schemeClr val="accent2"/>
                </a:solidFill>
                <a:latin typeface="Calibri"/>
                <a:ea typeface="+mn-lt"/>
                <a:cs typeface="Calibri"/>
              </a:rPr>
              <a:t>w każdym czasie od daty przyznania subwencji do daty wydania decyzji przez PFR.</a:t>
            </a:r>
          </a:p>
          <a:p>
            <a:pPr marL="285750" indent="-285750">
              <a:spcAft>
                <a:spcPts val="1800"/>
              </a:spcAft>
              <a:buClr>
                <a:srgbClr val="B61928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Nieposiadanie statusu przedsiębiorstwa znajdującego się </a:t>
            </a:r>
            <a:r>
              <a:rPr lang="pl-PL" sz="2000" b="1" dirty="0">
                <a:solidFill>
                  <a:schemeClr val="accent2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w trudnej sytuacji</a:t>
            </a:r>
            <a:r>
              <a:rPr lang="pl-PL" sz="2000" dirty="0">
                <a:solidFill>
                  <a:schemeClr val="accent2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w rozumieniu art. 2 pkt 18 </a:t>
            </a:r>
            <a:r>
              <a:rPr lang="pl-PL" sz="2000" dirty="0">
                <a:solidFill>
                  <a:srgbClr val="B61928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Rozporządzenia Pomocowego</a:t>
            </a:r>
            <a:r>
              <a:rPr lang="pl-PL" sz="2000" dirty="0">
                <a:solidFill>
                  <a:srgbClr val="B61928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l-PL" sz="2000" dirty="0">
                <a:solidFill>
                  <a:schemeClr val="accent2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na dzień 31 grudnia 2019. </a:t>
            </a:r>
            <a:endParaRPr lang="pl-PL" sz="20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spcAft>
                <a:spcPts val="1800"/>
              </a:spcAft>
              <a:buClr>
                <a:srgbClr val="B61928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/>
                </a:solidFill>
                <a:latin typeface="Calibri"/>
                <a:ea typeface="+mn-lt"/>
                <a:cs typeface="Calibri"/>
              </a:rPr>
              <a:t>Działalność faktycznie wykonywana oraz ujawniona w CEIDG albo rejestrze przedsiębiorców KRS wg stanu na dzień </a:t>
            </a:r>
            <a:r>
              <a:rPr lang="pl-PL" sz="2000" b="1" dirty="0">
                <a:solidFill>
                  <a:schemeClr val="accent2"/>
                </a:solidFill>
                <a:latin typeface="Calibri"/>
                <a:ea typeface="+mn-lt"/>
                <a:cs typeface="Calibri"/>
              </a:rPr>
              <a:t>31 grudnia 2019</a:t>
            </a:r>
            <a:r>
              <a:rPr lang="pl-PL" sz="2000" dirty="0">
                <a:solidFill>
                  <a:schemeClr val="accent2"/>
                </a:solidFill>
                <a:latin typeface="Calibri"/>
                <a:ea typeface="+mn-lt"/>
                <a:cs typeface="Calibri"/>
              </a:rPr>
              <a:t> obejmuje co najmniej jeden ze wskazanych rodzajów działalności, sklasyfikowanych zgodnie z 54 kodami PKD.</a:t>
            </a:r>
          </a:p>
          <a:p>
            <a:pPr marL="342900" lvl="1" indent="-342900">
              <a:spcAft>
                <a:spcPts val="1800"/>
              </a:spcAft>
              <a:buClr>
                <a:srgbClr val="B61928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/>
                </a:solidFill>
                <a:latin typeface="Calibri"/>
                <a:ea typeface="+mn-lt"/>
                <a:cs typeface="Calibri"/>
              </a:rPr>
              <a:t>Odnotowanie spadku przychodów ze sprzedaży o min. 30% w okresie wskazanym w Regulaminie.</a:t>
            </a:r>
            <a:endParaRPr lang="pl-PL" sz="2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7610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F800889A-A5A4-4817-8278-B7738ECA4DB2}"/>
              </a:ext>
            </a:extLst>
          </p:cNvPr>
          <p:cNvSpPr txBox="1"/>
          <p:nvPr/>
        </p:nvSpPr>
        <p:spPr>
          <a:xfrm>
            <a:off x="992318" y="1128676"/>
            <a:ext cx="9330407" cy="1855156"/>
          </a:xfrm>
          <a:prstGeom prst="rect">
            <a:avLst/>
          </a:prstGeom>
          <a:solidFill>
            <a:srgbClr val="B61928"/>
          </a:solidFill>
        </p:spPr>
        <p:txBody>
          <a:bodyPr wrap="square" lIns="72000" tIns="180000" rIns="72000" bIns="180000" rtlCol="0" anchor="t">
            <a:noAutofit/>
          </a:bodyPr>
          <a:lstStyle/>
          <a:p>
            <a:pPr algn="ctr"/>
            <a:endParaRPr lang="pl-PL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51E5D37-530D-4290-9868-1ADF664041D0}"/>
              </a:ext>
            </a:extLst>
          </p:cNvPr>
          <p:cNvSpPr txBox="1"/>
          <p:nvPr/>
        </p:nvSpPr>
        <p:spPr>
          <a:xfrm>
            <a:off x="1869275" y="1265098"/>
            <a:ext cx="8101577" cy="1582311"/>
          </a:xfrm>
          <a:prstGeom prst="rect">
            <a:avLst/>
          </a:prstGeom>
          <a:noFill/>
        </p:spPr>
        <p:txBody>
          <a:bodyPr wrap="square" lIns="72000" tIns="180000" rIns="72000" bIns="18000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pl-PL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pl-PL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umorzenia możliwe jest także dla Beneficjentów, którzy nie skorzystali z Tarczy Finansowej PFR 2.0 pod warunkiem spełnienia wymogów do 100% umorzenia.</a:t>
            </a:r>
            <a:endParaRPr lang="pl-PL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49DA5E6-AD10-45CF-9D19-2668FE48B4FB}"/>
              </a:ext>
            </a:extLst>
          </p:cNvPr>
          <p:cNvSpPr txBox="1"/>
          <p:nvPr/>
        </p:nvSpPr>
        <p:spPr>
          <a:xfrm>
            <a:off x="992318" y="1645603"/>
            <a:ext cx="3516521" cy="2676456"/>
          </a:xfrm>
          <a:prstGeom prst="rect">
            <a:avLst/>
          </a:prstGeom>
          <a:noFill/>
        </p:spPr>
        <p:txBody>
          <a:bodyPr wrap="none" lIns="72000" tIns="180000" rIns="72000" bIns="18000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16700" b="1" spc="-300">
                <a:ln w="12700">
                  <a:solidFill>
                    <a:schemeClr val="bg1">
                      <a:alpha val="30000"/>
                    </a:schemeClr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pl-PL" sz="16700" b="1" spc="600">
                <a:ln w="12700">
                  <a:solidFill>
                    <a:schemeClr val="bg1">
                      <a:alpha val="30000"/>
                    </a:schemeClr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endParaRPr lang="pl-PL" sz="16700" spc="600">
              <a:ln w="12700">
                <a:solidFill>
                  <a:schemeClr val="bg1">
                    <a:alpha val="30000"/>
                  </a:schemeClr>
                </a:solidFill>
              </a:ln>
              <a:noFill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1B386BA-0159-484C-907E-F4D06F5845F2}"/>
              </a:ext>
            </a:extLst>
          </p:cNvPr>
          <p:cNvSpPr txBox="1"/>
          <p:nvPr/>
        </p:nvSpPr>
        <p:spPr>
          <a:xfrm>
            <a:off x="1307573" y="3429000"/>
            <a:ext cx="9361715" cy="15799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000"/>
              </a:spcAft>
            </a:pPr>
            <a:r>
              <a:rPr lang="pl-PL" sz="2000" b="1">
                <a:solidFill>
                  <a:srgbClr val="5454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Beneficjent w Oświadczeniu o Rozliczeniu subwencji powinien m.in.:</a:t>
            </a:r>
          </a:p>
          <a:p>
            <a:pPr marL="360045" indent="-276225">
              <a:spcAft>
                <a:spcPts val="1000"/>
              </a:spcAft>
              <a:buClr>
                <a:srgbClr val="B61928"/>
              </a:buClr>
              <a:buFont typeface="Arial" panose="020B0604020202020204" pitchFamily="34" charset="0"/>
              <a:buChar char="•"/>
            </a:pPr>
            <a:r>
              <a:rPr lang="pl-PL" sz="2000">
                <a:solidFill>
                  <a:srgbClr val="545454"/>
                </a:solidFill>
                <a:latin typeface="Calibri"/>
                <a:cs typeface="Calibri"/>
              </a:rPr>
              <a:t>Wskazać kod PKD uprawniający do umorzenia 100% subwencji (faktyczne prowadzenie działalności w kodzie PKD ujawnionym w CEIDG/KRS na 31.12.2019)</a:t>
            </a:r>
          </a:p>
          <a:p>
            <a:pPr marL="360045" indent="-276225">
              <a:spcAft>
                <a:spcPts val="1000"/>
              </a:spcAft>
              <a:buClr>
                <a:srgbClr val="B61928"/>
              </a:buClr>
              <a:buFont typeface="Arial" panose="020B0604020202020204" pitchFamily="34" charset="0"/>
              <a:buChar char="•"/>
            </a:pPr>
            <a:r>
              <a:rPr lang="pl-PL" sz="2000">
                <a:solidFill>
                  <a:srgbClr val="5454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Podać wartość spadku przychodów ze sprzedaży</a:t>
            </a:r>
          </a:p>
        </p:txBody>
      </p:sp>
    </p:spTree>
    <p:extLst>
      <p:ext uri="{BB962C8B-B14F-4D97-AF65-F5344CB8AC3E}">
        <p14:creationId xmlns:p14="http://schemas.microsoft.com/office/powerpoint/2010/main" val="3399779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371C245-6C3B-4245-9DB6-0EAF9EC868B1}"/>
              </a:ext>
            </a:extLst>
          </p:cNvPr>
          <p:cNvSpPr txBox="1"/>
          <p:nvPr/>
        </p:nvSpPr>
        <p:spPr>
          <a:xfrm>
            <a:off x="3912243" y="489681"/>
            <a:ext cx="7498512" cy="58631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2">
              <a:spcAft>
                <a:spcPts val="600"/>
              </a:spcAft>
              <a:tabLst>
                <a:tab pos="457200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17.29.Z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Produkcja pozostałych wyrobów z papieru i tektury;</a:t>
            </a:r>
            <a:endParaRPr lang="pl-PL" sz="1600">
              <a:solidFill>
                <a:schemeClr val="accent2"/>
              </a:solidFill>
            </a:endParaRPr>
          </a:p>
          <a:p>
            <a:pPr lvl="2">
              <a:spcAft>
                <a:spcPts val="600"/>
              </a:spcAft>
              <a:tabLst>
                <a:tab pos="457200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18.12.Z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Pozostałe drukowanie;</a:t>
            </a:r>
            <a:endParaRPr lang="pl-PL" sz="1600">
              <a:solidFill>
                <a:schemeClr val="accent2"/>
              </a:solidFill>
            </a:endParaRPr>
          </a:p>
          <a:p>
            <a:pPr lvl="2">
              <a:spcAft>
                <a:spcPts val="600"/>
              </a:spcAft>
              <a:tabLst>
                <a:tab pos="457200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18.13.Z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Działalność usługowa związana z przygotowywaniem do druku;</a:t>
            </a:r>
            <a:endParaRPr lang="pl-PL" sz="1600">
              <a:solidFill>
                <a:schemeClr val="accent2"/>
              </a:solidFill>
            </a:endParaRPr>
          </a:p>
          <a:p>
            <a:pPr lvl="2">
              <a:spcAft>
                <a:spcPts val="600"/>
              </a:spcAft>
              <a:tabLst>
                <a:tab pos="457200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18.14.Z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Introligatorstwo i podobne usługi;</a:t>
            </a:r>
            <a:endParaRPr lang="pl-PL" sz="1600">
              <a:solidFill>
                <a:schemeClr val="accent2"/>
              </a:solidFill>
              <a:cs typeface="Calibri" panose="020F0502020204030204"/>
            </a:endParaRPr>
          </a:p>
          <a:p>
            <a:pPr lvl="2">
              <a:spcAft>
                <a:spcPts val="600"/>
              </a:spcAft>
              <a:tabLst>
                <a:tab pos="457200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46.42.Z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Sprzedaż hurtowa odzieży i obuwia;</a:t>
            </a:r>
            <a:endParaRPr lang="pl-PL" sz="1600">
              <a:solidFill>
                <a:schemeClr val="accent2"/>
              </a:solidFill>
              <a:cs typeface="Calibri" panose="020F0502020204030204"/>
            </a:endParaRPr>
          </a:p>
          <a:p>
            <a:pPr lvl="2">
              <a:spcAft>
                <a:spcPts val="600"/>
              </a:spcAft>
              <a:tabLst>
                <a:tab pos="457200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47.71.Z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Sprzedaż detaliczna odzieży prowadzona w wyspecjalizowanych sklepach; </a:t>
            </a:r>
            <a:endParaRPr lang="pl-PL" sz="1600">
              <a:solidFill>
                <a:schemeClr val="accent2"/>
              </a:solidFill>
              <a:cs typeface="Calibri" panose="020F0502020204030204"/>
            </a:endParaRPr>
          </a:p>
          <a:p>
            <a:pPr lvl="2">
              <a:spcAft>
                <a:spcPts val="600"/>
              </a:spcAft>
              <a:tabLst>
                <a:tab pos="457200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47.72.Z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Sprzedaż detaliczna obuwia i wyrobów skórzanych prowadzona w wyspecjalizowanych sklepach;</a:t>
            </a:r>
            <a:endParaRPr lang="pl-PL" sz="1600">
              <a:solidFill>
                <a:schemeClr val="accent2"/>
              </a:solidFill>
              <a:cs typeface="Calibri" panose="020F0502020204030204"/>
            </a:endParaRPr>
          </a:p>
          <a:p>
            <a:pPr lvl="2">
              <a:spcAft>
                <a:spcPts val="600"/>
              </a:spcAft>
              <a:tabLst>
                <a:tab pos="457200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47.76.Z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Sprzedaż detaliczna kwiatów, roślin, nasion, nawozów, żywych zwierząt domowych, karmy dla zwierząt domowych prowadzona w wyspecjalizowanych sklepach;</a:t>
            </a:r>
            <a:endParaRPr lang="pl-PL" sz="1600">
              <a:solidFill>
                <a:schemeClr val="accent2"/>
              </a:solidFill>
              <a:cs typeface="Calibri" panose="020F0502020204030204"/>
            </a:endParaRPr>
          </a:p>
          <a:p>
            <a:pPr lvl="2">
              <a:spcAft>
                <a:spcPts val="600"/>
              </a:spcAft>
              <a:tabLst>
                <a:tab pos="457200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47.81.Z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Sprzedaż detaliczna żywności, napojów i wyrobów tytoniowych prowadzona na straganach i targowiskach; </a:t>
            </a:r>
            <a:endParaRPr lang="pl-PL" sz="1600">
              <a:solidFill>
                <a:schemeClr val="accent2"/>
              </a:solidFill>
              <a:cs typeface="Calibri" panose="020F0502020204030204"/>
            </a:endParaRPr>
          </a:p>
          <a:p>
            <a:pPr lvl="2">
              <a:spcAft>
                <a:spcPts val="600"/>
              </a:spcAft>
              <a:tabLst>
                <a:tab pos="457200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47.82.Z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Sprzedaż detaliczna wyrobów tekstylnych, odzieży i obuwia prowadzona na straganach i targowiskach; </a:t>
            </a:r>
            <a:endParaRPr lang="pl-PL" sz="1600">
              <a:solidFill>
                <a:schemeClr val="accent2"/>
              </a:solidFill>
              <a:cs typeface="Calibri" panose="020F0502020204030204"/>
            </a:endParaRPr>
          </a:p>
          <a:p>
            <a:pPr lvl="2">
              <a:spcAft>
                <a:spcPts val="600"/>
              </a:spcAft>
              <a:tabLst>
                <a:tab pos="457200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47.89.Z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Sprzedaż detaliczna pozostałych wyrobów prowadzona na straganach i targowiskach;</a:t>
            </a:r>
            <a:r>
              <a:rPr lang="pl-PL" sz="1600">
                <a:ea typeface="+mn-lt"/>
                <a:cs typeface="+mn-lt"/>
              </a:rPr>
              <a:t> </a:t>
            </a:r>
          </a:p>
          <a:p>
            <a:pPr lvl="2">
              <a:spcAft>
                <a:spcPts val="600"/>
              </a:spcAft>
              <a:tabLst>
                <a:tab pos="457200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49.39.Z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Pozostały transport lądowy pasażerski, gdzie indziej niesklasyfikowany;</a:t>
            </a:r>
            <a:endParaRPr lang="pl-PL" sz="1600">
              <a:solidFill>
                <a:schemeClr val="accent2"/>
              </a:solidFill>
            </a:endParaRPr>
          </a:p>
        </p:txBody>
      </p:sp>
      <p:pic>
        <p:nvPicPr>
          <p:cNvPr id="8" name="Obraz 7" descr="Obraz zawierający osoba, niebieski&#10;&#10;Opis wygenerowany automatycznie">
            <a:extLst>
              <a:ext uri="{FF2B5EF4-FFF2-40B4-BE49-F238E27FC236}">
                <a16:creationId xmlns:a16="http://schemas.microsoft.com/office/drawing/2014/main" id="{59787F7C-6EFE-4451-83EB-5D00E6D699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52" r="50000"/>
          <a:stretch/>
        </p:blipFill>
        <p:spPr>
          <a:xfrm>
            <a:off x="0" y="0"/>
            <a:ext cx="3946967" cy="6858000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DBADFFDF-AE3F-40A7-987A-DB910495FC90}"/>
              </a:ext>
            </a:extLst>
          </p:cNvPr>
          <p:cNvSpPr/>
          <p:nvPr/>
        </p:nvSpPr>
        <p:spPr>
          <a:xfrm>
            <a:off x="0" y="0"/>
            <a:ext cx="3946967" cy="6858000"/>
          </a:xfrm>
          <a:prstGeom prst="rect">
            <a:avLst/>
          </a:prstGeom>
          <a:gradFill>
            <a:gsLst>
              <a:gs pos="100000">
                <a:srgbClr val="B61928"/>
              </a:gs>
              <a:gs pos="65000">
                <a:srgbClr val="B61928">
                  <a:alpha val="76000"/>
                </a:srgbClr>
              </a:gs>
              <a:gs pos="0">
                <a:srgbClr val="B61928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8D464A4-C14F-46DD-8BBF-F173CFE217F1}"/>
              </a:ext>
            </a:extLst>
          </p:cNvPr>
          <p:cNvSpPr txBox="1"/>
          <p:nvPr/>
        </p:nvSpPr>
        <p:spPr>
          <a:xfrm>
            <a:off x="559122" y="5570559"/>
            <a:ext cx="28287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7800" lvl="1" algn="ctr">
              <a:spcAft>
                <a:spcPts val="600"/>
              </a:spcAft>
            </a:pPr>
            <a:r>
              <a:rPr lang="pl-PL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Kod PKD Spółek Cywilnych</a:t>
            </a:r>
            <a:br>
              <a:rPr lang="pl-PL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weryfikowany jest na</a:t>
            </a:r>
            <a:br>
              <a:rPr lang="pl-PL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podstawie REGON</a:t>
            </a:r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DF14CC53-F973-4048-9E2E-E4D6B9B83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433422" y="786808"/>
            <a:ext cx="1080123" cy="1080121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E332AD2-7AE8-43E1-817C-686234D44D7F}"/>
              </a:ext>
            </a:extLst>
          </p:cNvPr>
          <p:cNvSpPr txBox="1"/>
          <p:nvPr/>
        </p:nvSpPr>
        <p:spPr>
          <a:xfrm>
            <a:off x="875426" y="1967696"/>
            <a:ext cx="21961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>
                <a:solidFill>
                  <a:schemeClr val="bg1"/>
                </a:solidFill>
              </a:rPr>
              <a:t>MIKROFIRMY</a:t>
            </a:r>
          </a:p>
          <a:p>
            <a:pPr algn="ctr"/>
            <a:r>
              <a:rPr lang="pl-PL" sz="2800">
                <a:solidFill>
                  <a:schemeClr val="bg1"/>
                </a:solidFill>
              </a:rPr>
              <a:t>54 kody PKD</a:t>
            </a:r>
          </a:p>
        </p:txBody>
      </p:sp>
    </p:spTree>
    <p:extLst>
      <p:ext uri="{BB962C8B-B14F-4D97-AF65-F5344CB8AC3E}">
        <p14:creationId xmlns:p14="http://schemas.microsoft.com/office/powerpoint/2010/main" val="3328455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64877DAD-8FC9-4AA0-86A3-19E683871D1C}"/>
              </a:ext>
            </a:extLst>
          </p:cNvPr>
          <p:cNvSpPr txBox="1"/>
          <p:nvPr/>
        </p:nvSpPr>
        <p:spPr>
          <a:xfrm>
            <a:off x="3912243" y="441372"/>
            <a:ext cx="7038180" cy="59375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2">
              <a:spcAft>
                <a:spcPts val="700"/>
              </a:spcAft>
              <a:tabLst>
                <a:tab pos="457200" algn="l"/>
              </a:tabLst>
            </a:pPr>
            <a:r>
              <a:rPr lang="pl-PL" sz="1600" b="1">
                <a:solidFill>
                  <a:schemeClr val="accent1"/>
                </a:solidFill>
                <a:effectLst/>
                <a:ea typeface="+mn-lt"/>
                <a:cs typeface="+mn-lt"/>
              </a:rPr>
              <a:t>55.10.Z </a:t>
            </a:r>
            <a:r>
              <a:rPr lang="pl-PL" sz="1600">
                <a:solidFill>
                  <a:schemeClr val="accent2"/>
                </a:solidFill>
                <a:effectLst/>
                <a:ea typeface="+mn-lt"/>
                <a:cs typeface="+mn-lt"/>
              </a:rPr>
              <a:t>Hotele i podobne obiekty zakwaterowania;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endParaRPr lang="pl-PL" sz="1600">
              <a:solidFill>
                <a:schemeClr val="accent2"/>
              </a:solidFill>
            </a:endParaRPr>
          </a:p>
          <a:p>
            <a:pPr lvl="2">
              <a:spcAft>
                <a:spcPts val="700"/>
              </a:spcAft>
              <a:tabLst>
                <a:tab pos="457200" algn="l"/>
              </a:tabLst>
            </a:pPr>
            <a:r>
              <a:rPr lang="pl-PL" sz="1600" b="1">
                <a:solidFill>
                  <a:schemeClr val="accent1"/>
                </a:solidFill>
                <a:effectLst/>
                <a:ea typeface="+mn-lt"/>
                <a:cs typeface="+mn-lt"/>
              </a:rPr>
              <a:t>55.20.Z </a:t>
            </a:r>
            <a:r>
              <a:rPr lang="pl-PL" sz="1600">
                <a:solidFill>
                  <a:schemeClr val="accent2"/>
                </a:solidFill>
                <a:effectLst/>
                <a:ea typeface="+mn-lt"/>
                <a:cs typeface="+mn-lt"/>
              </a:rPr>
              <a:t>Obiekty noclegowe turystyczne i miejsca krótkotrwałego zakwaterowania;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endParaRPr lang="pl-PL" sz="1600">
              <a:solidFill>
                <a:schemeClr val="accent2"/>
              </a:solidFill>
            </a:endParaRPr>
          </a:p>
          <a:p>
            <a:pPr lvl="2">
              <a:spcAft>
                <a:spcPts val="700"/>
              </a:spcAft>
              <a:tabLst>
                <a:tab pos="457200" algn="l"/>
              </a:tabLst>
            </a:pPr>
            <a:r>
              <a:rPr lang="pl-PL" sz="1600" b="1">
                <a:solidFill>
                  <a:schemeClr val="accent1"/>
                </a:solidFill>
                <a:effectLst/>
                <a:ea typeface="+mn-lt"/>
                <a:cs typeface="+mn-lt"/>
              </a:rPr>
              <a:t>56.10.A </a:t>
            </a:r>
            <a:r>
              <a:rPr lang="pl-PL" sz="1600">
                <a:solidFill>
                  <a:schemeClr val="accent2"/>
                </a:solidFill>
                <a:effectLst/>
                <a:ea typeface="+mn-lt"/>
                <a:cs typeface="+mn-lt"/>
              </a:rPr>
              <a:t>Restauracje i inne stałe placówki gastronomiczne;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endParaRPr lang="pl-PL" sz="1600">
              <a:solidFill>
                <a:schemeClr val="accent2"/>
              </a:solidFill>
            </a:endParaRPr>
          </a:p>
          <a:p>
            <a:pPr lvl="2">
              <a:spcAft>
                <a:spcPts val="700"/>
              </a:spcAft>
              <a:tabLst>
                <a:tab pos="457200" algn="l"/>
              </a:tabLst>
            </a:pPr>
            <a:r>
              <a:rPr lang="pl-PL" sz="1600" b="1">
                <a:solidFill>
                  <a:schemeClr val="accent1"/>
                </a:solidFill>
                <a:effectLst/>
                <a:ea typeface="+mn-lt"/>
                <a:cs typeface="+mn-lt"/>
              </a:rPr>
              <a:t>56.10.B </a:t>
            </a:r>
            <a:r>
              <a:rPr lang="pl-PL" sz="1600">
                <a:solidFill>
                  <a:schemeClr val="accent2"/>
                </a:solidFill>
                <a:effectLst/>
                <a:ea typeface="+mn-lt"/>
                <a:cs typeface="+mn-lt"/>
              </a:rPr>
              <a:t>Ruchome placówki gastronomiczne;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endParaRPr lang="pl-PL" sz="1600">
              <a:solidFill>
                <a:schemeClr val="accent2"/>
              </a:solidFill>
            </a:endParaRPr>
          </a:p>
          <a:p>
            <a:pPr lvl="2">
              <a:spcAft>
                <a:spcPts val="700"/>
              </a:spcAft>
              <a:tabLst>
                <a:tab pos="457200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56.21.Z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Przygotowywanie i dostarczanie żywności dla odbiorców zewnętrznych (</a:t>
            </a:r>
            <a:r>
              <a:rPr lang="pl-PL" sz="1600" err="1">
                <a:solidFill>
                  <a:schemeClr val="accent2"/>
                </a:solidFill>
                <a:ea typeface="+mn-lt"/>
                <a:cs typeface="+mn-lt"/>
              </a:rPr>
              <a:t>katering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);</a:t>
            </a:r>
            <a:endParaRPr lang="pl-PL" sz="1600">
              <a:solidFill>
                <a:schemeClr val="accent2"/>
              </a:solidFill>
            </a:endParaRPr>
          </a:p>
          <a:p>
            <a:pPr lvl="2">
              <a:spcAft>
                <a:spcPts val="700"/>
              </a:spcAft>
              <a:tabLst>
                <a:tab pos="457200" algn="l"/>
              </a:tabLst>
            </a:pPr>
            <a:r>
              <a:rPr lang="pl-PL" sz="1600" b="1">
                <a:solidFill>
                  <a:schemeClr val="accent1"/>
                </a:solidFill>
                <a:effectLst/>
                <a:ea typeface="+mn-lt"/>
                <a:cs typeface="+mn-lt"/>
              </a:rPr>
              <a:t>56.29.Z </a:t>
            </a:r>
            <a:r>
              <a:rPr lang="pl-PL" sz="1600">
                <a:solidFill>
                  <a:schemeClr val="accent2"/>
                </a:solidFill>
                <a:effectLst/>
                <a:ea typeface="+mn-lt"/>
                <a:cs typeface="+mn-lt"/>
              </a:rPr>
              <a:t>Pozostała usługowa działalność gastronomiczna;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endParaRPr lang="pl-PL" sz="1600">
              <a:solidFill>
                <a:schemeClr val="accent2"/>
              </a:solidFill>
            </a:endParaRPr>
          </a:p>
          <a:p>
            <a:pPr lvl="2">
              <a:spcAft>
                <a:spcPts val="700"/>
              </a:spcAft>
              <a:tabLst>
                <a:tab pos="457200" algn="l"/>
              </a:tabLst>
            </a:pPr>
            <a:r>
              <a:rPr lang="pl-PL" sz="1600" b="1">
                <a:solidFill>
                  <a:schemeClr val="accent1"/>
                </a:solidFill>
                <a:effectLst/>
                <a:ea typeface="+mn-lt"/>
                <a:cs typeface="+mn-lt"/>
              </a:rPr>
              <a:t>56.30.Z </a:t>
            </a:r>
            <a:r>
              <a:rPr lang="pl-PL" sz="1600">
                <a:solidFill>
                  <a:schemeClr val="accent2"/>
                </a:solidFill>
                <a:effectLst/>
                <a:ea typeface="+mn-lt"/>
                <a:cs typeface="+mn-lt"/>
              </a:rPr>
              <a:t>Przygotowywanie i podawanie napojów;</a:t>
            </a:r>
            <a:endParaRPr lang="pl-PL" sz="1600">
              <a:solidFill>
                <a:schemeClr val="accent2"/>
              </a:solidFill>
              <a:ea typeface="+mn-lt"/>
              <a:cs typeface="+mn-lt"/>
            </a:endParaRPr>
          </a:p>
          <a:p>
            <a:pPr lvl="2">
              <a:spcAft>
                <a:spcPts val="700"/>
              </a:spcAft>
              <a:tabLst>
                <a:tab pos="457200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59.11</a:t>
            </a:r>
            <a:r>
              <a:rPr lang="pl-PL" sz="1600" b="1">
                <a:solidFill>
                  <a:schemeClr val="accent1"/>
                </a:solidFill>
                <a:effectLst/>
                <a:ea typeface="+mn-lt"/>
                <a:cs typeface="+mn-lt"/>
              </a:rPr>
              <a:t>.Z </a:t>
            </a:r>
            <a:r>
              <a:rPr lang="pl-PL" sz="1600">
                <a:solidFill>
                  <a:schemeClr val="accent2"/>
                </a:solidFill>
                <a:effectLst/>
                <a:ea typeface="+mn-lt"/>
                <a:cs typeface="+mn-lt"/>
              </a:rPr>
              <a:t>Działalność związana z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produkcją </a:t>
            </a:r>
            <a:r>
              <a:rPr lang="pl-PL" sz="1600">
                <a:solidFill>
                  <a:schemeClr val="accent2"/>
                </a:solidFill>
                <a:effectLst/>
                <a:ea typeface="+mn-lt"/>
                <a:cs typeface="+mn-lt"/>
              </a:rPr>
              <a:t>filmów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, nagrań wideo i programów telewizyjnych</a:t>
            </a:r>
            <a:r>
              <a:rPr lang="pl-PL" sz="1600">
                <a:solidFill>
                  <a:schemeClr val="accent2"/>
                </a:solidFill>
                <a:effectLst/>
                <a:ea typeface="+mn-lt"/>
                <a:cs typeface="+mn-lt"/>
              </a:rPr>
              <a:t>;</a:t>
            </a:r>
            <a:endParaRPr lang="pl-PL" sz="1600">
              <a:solidFill>
                <a:schemeClr val="accent2"/>
              </a:solidFill>
              <a:ea typeface="+mn-lt"/>
              <a:cs typeface="+mn-lt"/>
            </a:endParaRPr>
          </a:p>
          <a:p>
            <a:pPr lvl="2">
              <a:spcAft>
                <a:spcPts val="700"/>
              </a:spcAft>
              <a:tabLst>
                <a:tab pos="457200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59.12</a:t>
            </a:r>
            <a:r>
              <a:rPr lang="pl-PL" sz="1600" b="1">
                <a:solidFill>
                  <a:schemeClr val="accent1"/>
                </a:solidFill>
                <a:effectLst/>
                <a:ea typeface="+mn-lt"/>
                <a:cs typeface="+mn-lt"/>
              </a:rPr>
              <a:t>.Z </a:t>
            </a:r>
            <a:r>
              <a:rPr lang="pl-PL" sz="1600">
                <a:solidFill>
                  <a:schemeClr val="accent2"/>
                </a:solidFill>
                <a:effectLst/>
                <a:ea typeface="+mn-lt"/>
                <a:cs typeface="+mn-lt"/>
              </a:rPr>
              <a:t>Działalność </a:t>
            </a:r>
            <a:r>
              <a:rPr lang="pl-PL" sz="1600" err="1">
                <a:solidFill>
                  <a:schemeClr val="accent2"/>
                </a:solidFill>
                <a:ea typeface="+mn-lt"/>
                <a:cs typeface="+mn-lt"/>
              </a:rPr>
              <a:t>postprodukcyjna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 związana z filmami, nagraniami wideo i programami telewizyjnymi</a:t>
            </a:r>
            <a:r>
              <a:rPr lang="pl-PL" sz="1600">
                <a:solidFill>
                  <a:schemeClr val="accent2"/>
                </a:solidFill>
                <a:effectLst/>
                <a:ea typeface="+mn-lt"/>
                <a:cs typeface="+mn-lt"/>
              </a:rPr>
              <a:t>;</a:t>
            </a:r>
            <a:endParaRPr lang="pl-PL" sz="1600">
              <a:solidFill>
                <a:schemeClr val="accent2"/>
              </a:solidFill>
              <a:ea typeface="+mn-lt"/>
              <a:cs typeface="+mn-lt"/>
            </a:endParaRPr>
          </a:p>
          <a:p>
            <a:pPr lvl="2">
              <a:spcAft>
                <a:spcPts val="700"/>
              </a:spcAft>
              <a:tabLst>
                <a:tab pos="457200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59.13</a:t>
            </a:r>
            <a:r>
              <a:rPr lang="pl-PL" sz="1600" b="1">
                <a:solidFill>
                  <a:schemeClr val="accent1"/>
                </a:solidFill>
                <a:effectLst/>
                <a:ea typeface="+mn-lt"/>
                <a:cs typeface="+mn-lt"/>
              </a:rPr>
              <a:t>.Z </a:t>
            </a:r>
            <a:r>
              <a:rPr lang="pl-PL" sz="1600">
                <a:solidFill>
                  <a:schemeClr val="accent2"/>
                </a:solidFill>
                <a:effectLst/>
                <a:ea typeface="+mn-lt"/>
                <a:cs typeface="+mn-lt"/>
              </a:rPr>
              <a:t>Działalność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związana z dystrybucją filmów, nagrań wideo </a:t>
            </a:r>
            <a:r>
              <a:rPr lang="pl-PL" sz="1600">
                <a:solidFill>
                  <a:schemeClr val="accent2"/>
                </a:solidFill>
                <a:effectLst/>
                <a:ea typeface="+mn-lt"/>
                <a:cs typeface="+mn-lt"/>
              </a:rPr>
              <a:t>i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programów telewizyjnych</a:t>
            </a:r>
            <a:r>
              <a:rPr lang="pl-PL" sz="1600">
                <a:solidFill>
                  <a:schemeClr val="accent2"/>
                </a:solidFill>
                <a:effectLst/>
                <a:ea typeface="+mn-lt"/>
                <a:cs typeface="+mn-lt"/>
              </a:rPr>
              <a:t>;</a:t>
            </a:r>
          </a:p>
          <a:p>
            <a:pPr lvl="2">
              <a:spcAft>
                <a:spcPts val="700"/>
              </a:spcAft>
              <a:tabLst>
                <a:tab pos="457200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59.14.Z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Działalność związana z projekcją filmów; </a:t>
            </a:r>
            <a:endParaRPr lang="pl-PL" sz="1600">
              <a:solidFill>
                <a:schemeClr val="accent2"/>
              </a:solidFill>
              <a:cs typeface="Calibri" panose="020F0502020204030204"/>
            </a:endParaRPr>
          </a:p>
          <a:p>
            <a:pPr lvl="2">
              <a:spcAft>
                <a:spcPts val="700"/>
              </a:spcAft>
              <a:tabLst>
                <a:tab pos="457200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59.20.Z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Działalność w zakresie nagrań dźwiękowych i muzycznych;</a:t>
            </a:r>
            <a:endParaRPr lang="pl-PL" sz="1600">
              <a:solidFill>
                <a:schemeClr val="accent2"/>
              </a:solidFill>
              <a:cs typeface="Calibri" panose="020F0502020204030204"/>
            </a:endParaRPr>
          </a:p>
          <a:p>
            <a:pPr lvl="2">
              <a:spcAft>
                <a:spcPts val="700"/>
              </a:spcAft>
              <a:tabLst>
                <a:tab pos="457200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73.11.Z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Działalność agencji reklamowych;</a:t>
            </a:r>
            <a:endParaRPr lang="pl-PL" sz="1600">
              <a:solidFill>
                <a:schemeClr val="accent2"/>
              </a:solidFill>
              <a:cs typeface="Calibri" panose="020F0502020204030204"/>
            </a:endParaRPr>
          </a:p>
          <a:p>
            <a:pPr lvl="2">
              <a:spcAft>
                <a:spcPts val="700"/>
              </a:spcAft>
              <a:tabLst>
                <a:tab pos="457200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74.20.Z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Działalność fotograficzna; </a:t>
            </a:r>
            <a:endParaRPr lang="pl-PL" sz="1600">
              <a:solidFill>
                <a:schemeClr val="accent2"/>
              </a:solidFill>
              <a:cs typeface="Calibri" panose="020F0502020204030204"/>
            </a:endParaRPr>
          </a:p>
        </p:txBody>
      </p:sp>
      <p:pic>
        <p:nvPicPr>
          <p:cNvPr id="14" name="Obraz 13" descr="Obraz zawierający osoba, niebieski&#10;&#10;Opis wygenerowany automatycznie">
            <a:extLst>
              <a:ext uri="{FF2B5EF4-FFF2-40B4-BE49-F238E27FC236}">
                <a16:creationId xmlns:a16="http://schemas.microsoft.com/office/drawing/2014/main" id="{82E2701C-99C1-48FA-8B37-51D947AEE7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52" r="50000"/>
          <a:stretch/>
        </p:blipFill>
        <p:spPr>
          <a:xfrm>
            <a:off x="0" y="0"/>
            <a:ext cx="3946967" cy="6858000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225498E3-71C0-47C4-8FC3-F191E0C09A94}"/>
              </a:ext>
            </a:extLst>
          </p:cNvPr>
          <p:cNvSpPr/>
          <p:nvPr/>
        </p:nvSpPr>
        <p:spPr>
          <a:xfrm>
            <a:off x="0" y="0"/>
            <a:ext cx="3946967" cy="6858000"/>
          </a:xfrm>
          <a:prstGeom prst="rect">
            <a:avLst/>
          </a:prstGeom>
          <a:gradFill>
            <a:gsLst>
              <a:gs pos="100000">
                <a:srgbClr val="B61928"/>
              </a:gs>
              <a:gs pos="65000">
                <a:srgbClr val="B61928">
                  <a:alpha val="76000"/>
                </a:srgbClr>
              </a:gs>
              <a:gs pos="0">
                <a:srgbClr val="B61928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73ECEB09-9EA4-441A-A4C6-D0F00C5FC500}"/>
              </a:ext>
            </a:extLst>
          </p:cNvPr>
          <p:cNvSpPr txBox="1"/>
          <p:nvPr/>
        </p:nvSpPr>
        <p:spPr>
          <a:xfrm>
            <a:off x="559122" y="5570559"/>
            <a:ext cx="28287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7800" lvl="1" algn="ctr">
              <a:spcAft>
                <a:spcPts val="600"/>
              </a:spcAft>
            </a:pPr>
            <a:r>
              <a:rPr lang="pl-PL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Kod PKD Spółek Cywilnych</a:t>
            </a:r>
            <a:br>
              <a:rPr lang="pl-PL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weryfikowany jest na</a:t>
            </a:r>
            <a:br>
              <a:rPr lang="pl-PL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podstawie REGON</a:t>
            </a: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8E6171E3-4F83-466D-89F9-0F809EC105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433422" y="786808"/>
            <a:ext cx="1080123" cy="1080121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7B2D763-8523-4D83-8E13-8E71C4D10F6B}"/>
              </a:ext>
            </a:extLst>
          </p:cNvPr>
          <p:cNvSpPr txBox="1"/>
          <p:nvPr/>
        </p:nvSpPr>
        <p:spPr>
          <a:xfrm>
            <a:off x="875426" y="1967696"/>
            <a:ext cx="21961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>
                <a:solidFill>
                  <a:schemeClr val="bg1"/>
                </a:solidFill>
              </a:rPr>
              <a:t>MIKROFIRMY</a:t>
            </a:r>
          </a:p>
          <a:p>
            <a:pPr algn="ctr"/>
            <a:r>
              <a:rPr lang="pl-PL" sz="2800">
                <a:solidFill>
                  <a:schemeClr val="bg1"/>
                </a:solidFill>
              </a:rPr>
              <a:t>54 kody PKD</a:t>
            </a:r>
          </a:p>
        </p:txBody>
      </p:sp>
    </p:spTree>
    <p:extLst>
      <p:ext uri="{BB962C8B-B14F-4D97-AF65-F5344CB8AC3E}">
        <p14:creationId xmlns:p14="http://schemas.microsoft.com/office/powerpoint/2010/main" val="389511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64877DAD-8FC9-4AA0-86A3-19E683871D1C}"/>
              </a:ext>
            </a:extLst>
          </p:cNvPr>
          <p:cNvSpPr txBox="1"/>
          <p:nvPr/>
        </p:nvSpPr>
        <p:spPr>
          <a:xfrm>
            <a:off x="3912243" y="482868"/>
            <a:ext cx="7809857" cy="58708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2">
              <a:spcAft>
                <a:spcPts val="700"/>
              </a:spcAft>
              <a:tabLst>
                <a:tab pos="457200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77.21.Z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Wypożyczanie i dzierżawa sprzętu rekreacyjnego i sportowego; </a:t>
            </a:r>
            <a:endParaRPr lang="pl-PL" sz="1600">
              <a:solidFill>
                <a:schemeClr val="accent2"/>
              </a:solidFill>
              <a:cs typeface="Calibri" panose="020F0502020204030204"/>
            </a:endParaRPr>
          </a:p>
          <a:p>
            <a:pPr lvl="2">
              <a:spcAft>
                <a:spcPts val="700"/>
              </a:spcAft>
              <a:tabLst>
                <a:tab pos="457200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79.11.A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Działalność agentów turystycznych; </a:t>
            </a:r>
            <a:endParaRPr lang="pl-PL" sz="1600">
              <a:solidFill>
                <a:schemeClr val="accent2"/>
              </a:solidFill>
              <a:cs typeface="Calibri" panose="020F0502020204030204"/>
            </a:endParaRPr>
          </a:p>
          <a:p>
            <a:pPr lvl="2">
              <a:spcAft>
                <a:spcPts val="700"/>
              </a:spcAft>
              <a:tabLst>
                <a:tab pos="457200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79.11.B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Działalność pośredników turystycznych;</a:t>
            </a:r>
            <a:endParaRPr lang="pl-PL" sz="1600">
              <a:solidFill>
                <a:schemeClr val="accent2"/>
              </a:solidFill>
              <a:cs typeface="Calibri" panose="020F0502020204030204"/>
            </a:endParaRPr>
          </a:p>
          <a:p>
            <a:pPr lvl="2">
              <a:spcAft>
                <a:spcPts val="700"/>
              </a:spcAft>
              <a:tabLst>
                <a:tab pos="457200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79.12.Z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Działalność organizatorów turystyki;</a:t>
            </a:r>
            <a:endParaRPr lang="pl-PL" sz="1600">
              <a:solidFill>
                <a:schemeClr val="accent2"/>
              </a:solidFill>
              <a:cs typeface="Calibri" panose="020F0502020204030204"/>
            </a:endParaRPr>
          </a:p>
          <a:p>
            <a:pPr lvl="2">
              <a:spcAft>
                <a:spcPts val="700"/>
              </a:spcAft>
              <a:tabLst>
                <a:tab pos="457200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79.90.A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Działalność pilotów wycieczek i przewodników turystycznych; </a:t>
            </a:r>
            <a:endParaRPr lang="pl-PL" sz="1600">
              <a:solidFill>
                <a:schemeClr val="accent2"/>
              </a:solidFill>
              <a:cs typeface="Calibri" panose="020F0502020204030204"/>
            </a:endParaRPr>
          </a:p>
          <a:p>
            <a:pPr lvl="2">
              <a:spcAft>
                <a:spcPts val="700"/>
              </a:spcAft>
              <a:tabLst>
                <a:tab pos="457200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79.90.B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Działalność w zakresie informacji turystycznej; </a:t>
            </a:r>
            <a:endParaRPr lang="pl-PL" sz="1600">
              <a:solidFill>
                <a:schemeClr val="accent2"/>
              </a:solidFill>
              <a:cs typeface="Calibri" panose="020F0502020204030204"/>
            </a:endParaRPr>
          </a:p>
          <a:p>
            <a:pPr lvl="2">
              <a:spcAft>
                <a:spcPts val="700"/>
              </a:spcAft>
              <a:tabLst>
                <a:tab pos="457200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79.90.C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Pozostała działalność usługowa w zakresie rezerwacji, gdzie indziej niesklasyfikowana; </a:t>
            </a:r>
            <a:endParaRPr lang="pl-PL" sz="1600">
              <a:solidFill>
                <a:schemeClr val="accent2"/>
              </a:solidFill>
              <a:cs typeface="Calibri" panose="020F0502020204030204"/>
            </a:endParaRPr>
          </a:p>
          <a:p>
            <a:pPr lvl="2">
              <a:spcAft>
                <a:spcPts val="700"/>
              </a:spcAft>
              <a:tabLst>
                <a:tab pos="457200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82.30.Z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Działalność związana z organizacją targów, wystaw i kongresów; </a:t>
            </a:r>
            <a:endParaRPr lang="pl-PL" sz="1600">
              <a:solidFill>
                <a:schemeClr val="accent2"/>
              </a:solidFill>
              <a:cs typeface="Calibri" panose="020F0502020204030204"/>
            </a:endParaRPr>
          </a:p>
          <a:p>
            <a:pPr lvl="2">
              <a:spcAft>
                <a:spcPts val="700"/>
              </a:spcAft>
              <a:tabLst>
                <a:tab pos="457200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Calibri"/>
              </a:rPr>
              <a:t>85.51.Z </a:t>
            </a:r>
            <a:r>
              <a:rPr lang="pl-PL" sz="1600">
                <a:solidFill>
                  <a:schemeClr val="accent2"/>
                </a:solidFill>
                <a:ea typeface="+mn-lt"/>
                <a:cs typeface="Calibri"/>
              </a:rPr>
              <a:t>Pozaszkolne formy edukacji sportowej oraz zajęć sportowych i rekreacyjnych; </a:t>
            </a:r>
          </a:p>
          <a:p>
            <a:pPr lvl="2">
              <a:spcAft>
                <a:spcPts val="700"/>
              </a:spcAft>
              <a:tabLst>
                <a:tab pos="457200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Calibri"/>
              </a:rPr>
              <a:t>85.52.Z </a:t>
            </a:r>
            <a:r>
              <a:rPr lang="pl-PL" sz="1600">
                <a:solidFill>
                  <a:schemeClr val="accent2"/>
                </a:solidFill>
                <a:ea typeface="+mn-lt"/>
                <a:cs typeface="Calibri"/>
              </a:rPr>
              <a:t>Pozaszkolne formy edukacji artystycznej;</a:t>
            </a:r>
          </a:p>
          <a:p>
            <a:pPr lvl="2">
              <a:spcAft>
                <a:spcPts val="700"/>
              </a:spcAft>
              <a:tabLst>
                <a:tab pos="457200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Calibri"/>
              </a:rPr>
              <a:t>85.59.A </a:t>
            </a:r>
            <a:r>
              <a:rPr lang="pl-PL" sz="1600">
                <a:solidFill>
                  <a:schemeClr val="accent2"/>
                </a:solidFill>
                <a:ea typeface="+mn-lt"/>
                <a:cs typeface="Calibri"/>
              </a:rPr>
              <a:t>Nauka języków obcych;</a:t>
            </a:r>
          </a:p>
          <a:p>
            <a:pPr lvl="2">
              <a:spcAft>
                <a:spcPts val="700"/>
              </a:spcAft>
              <a:tabLst>
                <a:tab pos="457200" algn="l"/>
              </a:tabLst>
            </a:pPr>
            <a:r>
              <a:rPr lang="pl-PL" sz="1600" b="1">
                <a:solidFill>
                  <a:schemeClr val="accent1"/>
                </a:solidFill>
                <a:cs typeface="Calibri" panose="020F0502020204030204" pitchFamily="34" charset="0"/>
              </a:rPr>
              <a:t>85.59.B </a:t>
            </a:r>
            <a:r>
              <a:rPr lang="pl-PL" sz="1600">
                <a:solidFill>
                  <a:schemeClr val="accent2"/>
                </a:solidFill>
                <a:cs typeface="Calibri" panose="020F0502020204030204" pitchFamily="34" charset="0"/>
              </a:rPr>
              <a:t>Pozostałe pozaszkolne formy edukacji, gdzie indziej niesklasyfikowane;</a:t>
            </a:r>
          </a:p>
          <a:p>
            <a:pPr lvl="2">
              <a:spcAft>
                <a:spcPts val="700"/>
              </a:spcAft>
              <a:tabLst>
                <a:tab pos="457200" algn="l"/>
                <a:tab pos="1076325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86.90.A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Działalność fizjoterapeutyczna; </a:t>
            </a:r>
            <a:endParaRPr lang="pl-PL" sz="1600">
              <a:solidFill>
                <a:schemeClr val="accent2"/>
              </a:solidFill>
              <a:cs typeface="Calibri" panose="020F0502020204030204"/>
            </a:endParaRPr>
          </a:p>
          <a:p>
            <a:pPr lvl="2">
              <a:spcAft>
                <a:spcPts val="700"/>
              </a:spcAft>
              <a:tabLst>
                <a:tab pos="457200" algn="l"/>
                <a:tab pos="1076325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86.90.D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Działalność paramedyczna; </a:t>
            </a:r>
            <a:endParaRPr lang="pl-PL" sz="1600">
              <a:solidFill>
                <a:schemeClr val="accent2"/>
              </a:solidFill>
              <a:cs typeface="Calibri" panose="020F0502020204030204"/>
            </a:endParaRPr>
          </a:p>
          <a:p>
            <a:pPr lvl="2">
              <a:spcAft>
                <a:spcPts val="700"/>
              </a:spcAft>
              <a:tabLst>
                <a:tab pos="457200" algn="l"/>
                <a:tab pos="1076325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90.01.Z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Działalność związana z wystawianiem przedstawień artystycznych; </a:t>
            </a:r>
            <a:endParaRPr lang="pl-PL" sz="1600">
              <a:solidFill>
                <a:schemeClr val="accent2"/>
              </a:solidFill>
              <a:cs typeface="Calibri" panose="020F0502020204030204"/>
            </a:endParaRPr>
          </a:p>
          <a:p>
            <a:pPr lvl="2">
              <a:spcAft>
                <a:spcPts val="700"/>
              </a:spcAft>
              <a:tabLst>
                <a:tab pos="457200" algn="l"/>
                <a:tab pos="1076325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90.02.Z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Działalność wspomagająca wystawianie przedstawień artystycznych; </a:t>
            </a:r>
            <a:endParaRPr lang="pl-PL" sz="1600">
              <a:solidFill>
                <a:schemeClr val="accent2"/>
              </a:solidFill>
              <a:cs typeface="Calibri" panose="020F0502020204030204"/>
            </a:endParaRPr>
          </a:p>
        </p:txBody>
      </p:sp>
      <p:pic>
        <p:nvPicPr>
          <p:cNvPr id="14" name="Obraz 13" descr="Obraz zawierający osoba, niebieski&#10;&#10;Opis wygenerowany automatycznie">
            <a:extLst>
              <a:ext uri="{FF2B5EF4-FFF2-40B4-BE49-F238E27FC236}">
                <a16:creationId xmlns:a16="http://schemas.microsoft.com/office/drawing/2014/main" id="{99ED08F3-0940-4D88-9EE8-7A8535BD53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52" r="50000"/>
          <a:stretch/>
        </p:blipFill>
        <p:spPr>
          <a:xfrm>
            <a:off x="0" y="0"/>
            <a:ext cx="3946967" cy="6858000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29B8138A-B03C-47C5-9131-A672C67BA7F0}"/>
              </a:ext>
            </a:extLst>
          </p:cNvPr>
          <p:cNvSpPr/>
          <p:nvPr/>
        </p:nvSpPr>
        <p:spPr>
          <a:xfrm>
            <a:off x="0" y="0"/>
            <a:ext cx="3946967" cy="6858000"/>
          </a:xfrm>
          <a:prstGeom prst="rect">
            <a:avLst/>
          </a:prstGeom>
          <a:gradFill>
            <a:gsLst>
              <a:gs pos="100000">
                <a:srgbClr val="B61928"/>
              </a:gs>
              <a:gs pos="65000">
                <a:srgbClr val="B61928">
                  <a:alpha val="76000"/>
                </a:srgbClr>
              </a:gs>
              <a:gs pos="0">
                <a:srgbClr val="B61928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E232ACB-2854-4754-A99C-A4F76D8B6267}"/>
              </a:ext>
            </a:extLst>
          </p:cNvPr>
          <p:cNvSpPr txBox="1"/>
          <p:nvPr/>
        </p:nvSpPr>
        <p:spPr>
          <a:xfrm>
            <a:off x="559122" y="5570559"/>
            <a:ext cx="28287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7800" lvl="1" algn="ctr">
              <a:spcAft>
                <a:spcPts val="600"/>
              </a:spcAft>
            </a:pPr>
            <a:r>
              <a:rPr lang="pl-PL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Kod PKD Spółek Cywilnych</a:t>
            </a:r>
            <a:br>
              <a:rPr lang="pl-PL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weryfikowany jest na</a:t>
            </a:r>
            <a:br>
              <a:rPr lang="pl-PL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podstawie REGON</a:t>
            </a: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CF957573-6C73-4C2B-AA86-C8539BAA1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433422" y="786808"/>
            <a:ext cx="1080123" cy="1080121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1592E4F-7081-4A20-931A-5E84CDA3CB5A}"/>
              </a:ext>
            </a:extLst>
          </p:cNvPr>
          <p:cNvSpPr txBox="1"/>
          <p:nvPr/>
        </p:nvSpPr>
        <p:spPr>
          <a:xfrm>
            <a:off x="875426" y="1967696"/>
            <a:ext cx="21961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>
                <a:solidFill>
                  <a:schemeClr val="bg1"/>
                </a:solidFill>
              </a:rPr>
              <a:t>MIKROFIRMY</a:t>
            </a:r>
          </a:p>
          <a:p>
            <a:pPr algn="ctr"/>
            <a:r>
              <a:rPr lang="pl-PL" sz="2800">
                <a:solidFill>
                  <a:schemeClr val="bg1"/>
                </a:solidFill>
              </a:rPr>
              <a:t>54 kody PKD</a:t>
            </a:r>
          </a:p>
        </p:txBody>
      </p:sp>
    </p:spTree>
    <p:extLst>
      <p:ext uri="{BB962C8B-B14F-4D97-AF65-F5344CB8AC3E}">
        <p14:creationId xmlns:p14="http://schemas.microsoft.com/office/powerpoint/2010/main" val="351309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ole tekstowe 21">
            <a:extLst>
              <a:ext uri="{FF2B5EF4-FFF2-40B4-BE49-F238E27FC236}">
                <a16:creationId xmlns:a16="http://schemas.microsoft.com/office/drawing/2014/main" id="{6102405D-E958-4EFD-8648-CD8BF75BAA7A}"/>
              </a:ext>
            </a:extLst>
          </p:cNvPr>
          <p:cNvSpPr txBox="1"/>
          <p:nvPr/>
        </p:nvSpPr>
        <p:spPr>
          <a:xfrm>
            <a:off x="432000" y="324141"/>
            <a:ext cx="3374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>
                <a:solidFill>
                  <a:schemeClr val="accent2"/>
                </a:solidFill>
              </a:rPr>
              <a:t>Terminarz - przykłady</a:t>
            </a:r>
          </a:p>
        </p:txBody>
      </p:sp>
      <p:graphicFrame>
        <p:nvGraphicFramePr>
          <p:cNvPr id="23" name="Tabela 5">
            <a:extLst>
              <a:ext uri="{FF2B5EF4-FFF2-40B4-BE49-F238E27FC236}">
                <a16:creationId xmlns:a16="http://schemas.microsoft.com/office/drawing/2014/main" id="{0DA8896A-45D2-4992-817E-C508F26C2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350147"/>
              </p:ext>
            </p:extLst>
          </p:nvPr>
        </p:nvGraphicFramePr>
        <p:xfrm>
          <a:off x="2469994" y="1754371"/>
          <a:ext cx="8779967" cy="45613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3243">
                  <a:extLst>
                    <a:ext uri="{9D8B030D-6E8A-4147-A177-3AD203B41FA5}">
                      <a16:colId xmlns:a16="http://schemas.microsoft.com/office/drawing/2014/main" val="2853145610"/>
                    </a:ext>
                  </a:extLst>
                </a:gridCol>
                <a:gridCol w="1938908">
                  <a:extLst>
                    <a:ext uri="{9D8B030D-6E8A-4147-A177-3AD203B41FA5}">
                      <a16:colId xmlns:a16="http://schemas.microsoft.com/office/drawing/2014/main" val="3753374626"/>
                    </a:ext>
                  </a:extLst>
                </a:gridCol>
                <a:gridCol w="1938908">
                  <a:extLst>
                    <a:ext uri="{9D8B030D-6E8A-4147-A177-3AD203B41FA5}">
                      <a16:colId xmlns:a16="http://schemas.microsoft.com/office/drawing/2014/main" val="762260217"/>
                    </a:ext>
                  </a:extLst>
                </a:gridCol>
                <a:gridCol w="1938908">
                  <a:extLst>
                    <a:ext uri="{9D8B030D-6E8A-4147-A177-3AD203B41FA5}">
                      <a16:colId xmlns:a16="http://schemas.microsoft.com/office/drawing/2014/main" val="782033377"/>
                    </a:ext>
                  </a:extLst>
                </a:gridCol>
              </a:tblGrid>
              <a:tr h="1520456">
                <a:tc>
                  <a:txBody>
                    <a:bodyPr/>
                    <a:lstStyle/>
                    <a:p>
                      <a:r>
                        <a:rPr lang="pl-PL" sz="2000" b="1">
                          <a:solidFill>
                            <a:srgbClr val="B61928"/>
                          </a:solidFill>
                          <a:latin typeface="Calibri"/>
                          <a:cs typeface="Calibri"/>
                        </a:rPr>
                        <a:t>Wypłata subwencji Beneficjentowi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b="1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30.04.2020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b="1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18.05.2020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b="1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08.06.2020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359108"/>
                  </a:ext>
                </a:extLst>
              </a:tr>
              <a:tr h="1520456">
                <a:tc>
                  <a:txBody>
                    <a:bodyPr/>
                    <a:lstStyle/>
                    <a:p>
                      <a:r>
                        <a:rPr lang="pl-PL" sz="2000" b="1">
                          <a:solidFill>
                            <a:srgbClr val="C34B45"/>
                          </a:solidFill>
                          <a:latin typeface="Calibri"/>
                          <a:cs typeface="Calibri"/>
                        </a:rPr>
                        <a:t>Udostępnienie przez PFR propozycji rozliczenia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b="1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przed</a:t>
                      </a:r>
                      <a:r>
                        <a:rPr lang="pl-PL" sz="1800" b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pl-PL" sz="1800" b="1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30.04.2021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b="1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przed 18.05.2021</a:t>
                      </a:r>
                      <a:endParaRPr lang="pl-PL" sz="1800" b="1">
                        <a:solidFill>
                          <a:srgbClr val="54545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b="1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przed 08.06.2021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773754"/>
                  </a:ext>
                </a:extLst>
              </a:tr>
              <a:tr h="15204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>
                          <a:solidFill>
                            <a:srgbClr val="D1796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Złożenie Oświadczenia </a:t>
                      </a:r>
                      <a:br>
                        <a:rPr lang="pl-PL" sz="2000" b="1">
                          <a:solidFill>
                            <a:srgbClr val="D1796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2000" b="1">
                          <a:solidFill>
                            <a:srgbClr val="D1796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 Rozliczeniu subwencji przez Beneficjenta</a:t>
                      </a:r>
                      <a:br>
                        <a:rPr lang="pl-PL" sz="2000" b="1">
                          <a:solidFill>
                            <a:srgbClr val="D1796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600" b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(w terminie 10 dni roboczych)</a:t>
                      </a:r>
                      <a:endParaRPr lang="pl-PL" sz="2000" b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b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Od</a:t>
                      </a:r>
                      <a:r>
                        <a:rPr lang="pl-PL" sz="1800" b="1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 30.04.2021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b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Do </a:t>
                      </a:r>
                      <a:r>
                        <a:rPr lang="pl-PL" sz="1800" b="1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17.05.2021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b="0">
                          <a:solidFill>
                            <a:srgbClr val="54545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 </a:t>
                      </a:r>
                      <a:r>
                        <a:rPr lang="pl-PL" sz="1800" b="1">
                          <a:solidFill>
                            <a:srgbClr val="54545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18.05.2021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b="0">
                          <a:solidFill>
                            <a:srgbClr val="54545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</a:t>
                      </a:r>
                      <a:r>
                        <a:rPr lang="pl-PL" sz="1800" b="1">
                          <a:solidFill>
                            <a:srgbClr val="54545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1.06.2021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b="0">
                          <a:solidFill>
                            <a:srgbClr val="54545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 </a:t>
                      </a:r>
                      <a:r>
                        <a:rPr lang="pl-PL" sz="1800" b="1">
                          <a:solidFill>
                            <a:srgbClr val="54545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08.06.2021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b="0">
                          <a:solidFill>
                            <a:srgbClr val="54545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</a:t>
                      </a:r>
                      <a:r>
                        <a:rPr lang="pl-PL" sz="1800" b="1">
                          <a:solidFill>
                            <a:srgbClr val="54545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22.06.2021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735637"/>
                  </a:ext>
                </a:extLst>
              </a:tr>
            </a:tbl>
          </a:graphicData>
        </a:graphic>
      </p:graphicFrame>
      <p:sp>
        <p:nvSpPr>
          <p:cNvPr id="24" name="Owal 23">
            <a:extLst>
              <a:ext uri="{FF2B5EF4-FFF2-40B4-BE49-F238E27FC236}">
                <a16:creationId xmlns:a16="http://schemas.microsoft.com/office/drawing/2014/main" id="{96DD1390-8233-487A-896E-AFBDB1C1AE57}"/>
              </a:ext>
            </a:extLst>
          </p:cNvPr>
          <p:cNvSpPr>
            <a:spLocks noChangeAspect="1"/>
          </p:cNvSpPr>
          <p:nvPr/>
        </p:nvSpPr>
        <p:spPr>
          <a:xfrm>
            <a:off x="1079338" y="2058310"/>
            <a:ext cx="900000" cy="900000"/>
          </a:xfrm>
          <a:prstGeom prst="ellipse">
            <a:avLst/>
          </a:prstGeom>
          <a:solidFill>
            <a:srgbClr val="B61928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>
              <a:solidFill>
                <a:schemeClr val="bg1"/>
              </a:solidFill>
            </a:endParaRPr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id="{98B476B6-356D-44C7-8DFC-E1E12EE6126B}"/>
              </a:ext>
            </a:extLst>
          </p:cNvPr>
          <p:cNvSpPr>
            <a:spLocks noChangeAspect="1"/>
          </p:cNvSpPr>
          <p:nvPr/>
        </p:nvSpPr>
        <p:spPr>
          <a:xfrm>
            <a:off x="1079338" y="5123181"/>
            <a:ext cx="900000" cy="900000"/>
          </a:xfrm>
          <a:prstGeom prst="ellipse">
            <a:avLst/>
          </a:prstGeom>
          <a:solidFill>
            <a:srgbClr val="D1796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>
              <a:solidFill>
                <a:schemeClr val="bg1"/>
              </a:solidFill>
            </a:endParaRPr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id="{969234A9-90CF-497A-A41A-4374D756BD39}"/>
              </a:ext>
            </a:extLst>
          </p:cNvPr>
          <p:cNvSpPr>
            <a:spLocks noChangeAspect="1"/>
          </p:cNvSpPr>
          <p:nvPr/>
        </p:nvSpPr>
        <p:spPr>
          <a:xfrm>
            <a:off x="1079338" y="3590745"/>
            <a:ext cx="900000" cy="900000"/>
          </a:xfrm>
          <a:prstGeom prst="ellipse">
            <a:avLst/>
          </a:prstGeom>
          <a:solidFill>
            <a:srgbClr val="C34B4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>
              <a:solidFill>
                <a:schemeClr val="bg1"/>
              </a:solidFill>
            </a:endParaRPr>
          </a:p>
        </p:txBody>
      </p:sp>
      <p:grpSp>
        <p:nvGrpSpPr>
          <p:cNvPr id="36" name="Grafika 23">
            <a:extLst>
              <a:ext uri="{FF2B5EF4-FFF2-40B4-BE49-F238E27FC236}">
                <a16:creationId xmlns:a16="http://schemas.microsoft.com/office/drawing/2014/main" id="{2EF23AA0-DC89-45D2-84C3-5347FEFD6C2C}"/>
              </a:ext>
            </a:extLst>
          </p:cNvPr>
          <p:cNvGrpSpPr>
            <a:grpSpLocks noChangeAspect="1"/>
          </p:cNvGrpSpPr>
          <p:nvPr/>
        </p:nvGrpSpPr>
        <p:grpSpPr>
          <a:xfrm>
            <a:off x="1273993" y="2238983"/>
            <a:ext cx="521383" cy="504000"/>
            <a:chOff x="6520857" y="284052"/>
            <a:chExt cx="1846410" cy="1784850"/>
          </a:xfrm>
          <a:solidFill>
            <a:schemeClr val="bg1"/>
          </a:solidFill>
        </p:grpSpPr>
        <p:sp>
          <p:nvSpPr>
            <p:cNvPr id="40" name="Dowolny kształt: kształt 39">
              <a:extLst>
                <a:ext uri="{FF2B5EF4-FFF2-40B4-BE49-F238E27FC236}">
                  <a16:creationId xmlns:a16="http://schemas.microsoft.com/office/drawing/2014/main" id="{3076875F-78B8-4F8B-8867-36D724382C2C}"/>
                </a:ext>
              </a:extLst>
            </p:cNvPr>
            <p:cNvSpPr/>
            <p:nvPr/>
          </p:nvSpPr>
          <p:spPr>
            <a:xfrm>
              <a:off x="6520857" y="870280"/>
              <a:ext cx="1595222" cy="793200"/>
            </a:xfrm>
            <a:custGeom>
              <a:avLst/>
              <a:gdLst>
                <a:gd name="connsiteX0" fmla="*/ 1568848 w 1595222"/>
                <a:gd name="connsiteY0" fmla="*/ 0 h 793200"/>
                <a:gd name="connsiteX1" fmla="*/ 1568787 w 1595222"/>
                <a:gd name="connsiteY1" fmla="*/ 0 h 793200"/>
                <a:gd name="connsiteX2" fmla="*/ 26436 w 1595222"/>
                <a:gd name="connsiteY2" fmla="*/ 0 h 793200"/>
                <a:gd name="connsiteX3" fmla="*/ 0 w 1595222"/>
                <a:gd name="connsiteY3" fmla="*/ 26374 h 793200"/>
                <a:gd name="connsiteX4" fmla="*/ 0 w 1595222"/>
                <a:gd name="connsiteY4" fmla="*/ 26436 h 793200"/>
                <a:gd name="connsiteX5" fmla="*/ 0 w 1595222"/>
                <a:gd name="connsiteY5" fmla="*/ 766764 h 793200"/>
                <a:gd name="connsiteX6" fmla="*/ 26374 w 1595222"/>
                <a:gd name="connsiteY6" fmla="*/ 793200 h 793200"/>
                <a:gd name="connsiteX7" fmla="*/ 26436 w 1595222"/>
                <a:gd name="connsiteY7" fmla="*/ 793200 h 793200"/>
                <a:gd name="connsiteX8" fmla="*/ 1075234 w 1595222"/>
                <a:gd name="connsiteY8" fmla="*/ 793200 h 793200"/>
                <a:gd name="connsiteX9" fmla="*/ 1101670 w 1595222"/>
                <a:gd name="connsiteY9" fmla="*/ 766764 h 793200"/>
                <a:gd name="connsiteX10" fmla="*/ 1075234 w 1595222"/>
                <a:gd name="connsiteY10" fmla="*/ 740328 h 793200"/>
                <a:gd name="connsiteX11" fmla="*/ 52872 w 1595222"/>
                <a:gd name="connsiteY11" fmla="*/ 740328 h 793200"/>
                <a:gd name="connsiteX12" fmla="*/ 52872 w 1595222"/>
                <a:gd name="connsiteY12" fmla="*/ 52872 h 793200"/>
                <a:gd name="connsiteX13" fmla="*/ 1542351 w 1595222"/>
                <a:gd name="connsiteY13" fmla="*/ 52872 h 793200"/>
                <a:gd name="connsiteX14" fmla="*/ 1542351 w 1595222"/>
                <a:gd name="connsiteY14" fmla="*/ 118977 h 793200"/>
                <a:gd name="connsiteX15" fmla="*/ 1568725 w 1595222"/>
                <a:gd name="connsiteY15" fmla="*/ 145413 h 793200"/>
                <a:gd name="connsiteX16" fmla="*/ 1568787 w 1595222"/>
                <a:gd name="connsiteY16" fmla="*/ 145413 h 793200"/>
                <a:gd name="connsiteX17" fmla="*/ 1595223 w 1595222"/>
                <a:gd name="connsiteY17" fmla="*/ 119039 h 793200"/>
                <a:gd name="connsiteX18" fmla="*/ 1595223 w 1595222"/>
                <a:gd name="connsiteY18" fmla="*/ 118977 h 793200"/>
                <a:gd name="connsiteX19" fmla="*/ 1595223 w 1595222"/>
                <a:gd name="connsiteY19" fmla="*/ 26436 h 793200"/>
                <a:gd name="connsiteX20" fmla="*/ 1568848 w 1595222"/>
                <a:gd name="connsiteY20" fmla="*/ 0 h 7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95222" h="793200">
                  <a:moveTo>
                    <a:pt x="1568848" y="0"/>
                  </a:moveTo>
                  <a:cubicBezTo>
                    <a:pt x="1568829" y="0"/>
                    <a:pt x="1568806" y="0"/>
                    <a:pt x="1568787" y="0"/>
                  </a:cubicBezTo>
                  <a:lnTo>
                    <a:pt x="26436" y="0"/>
                  </a:lnTo>
                  <a:cubicBezTo>
                    <a:pt x="11853" y="-15"/>
                    <a:pt x="15" y="11791"/>
                    <a:pt x="0" y="26374"/>
                  </a:cubicBezTo>
                  <a:cubicBezTo>
                    <a:pt x="0" y="26393"/>
                    <a:pt x="0" y="26417"/>
                    <a:pt x="0" y="26436"/>
                  </a:cubicBezTo>
                  <a:lnTo>
                    <a:pt x="0" y="766764"/>
                  </a:lnTo>
                  <a:cubicBezTo>
                    <a:pt x="-15" y="781347"/>
                    <a:pt x="11791" y="793185"/>
                    <a:pt x="26374" y="793200"/>
                  </a:cubicBezTo>
                  <a:cubicBezTo>
                    <a:pt x="26393" y="793200"/>
                    <a:pt x="26417" y="793200"/>
                    <a:pt x="26436" y="793200"/>
                  </a:cubicBezTo>
                  <a:lnTo>
                    <a:pt x="1075234" y="793200"/>
                  </a:lnTo>
                  <a:cubicBezTo>
                    <a:pt x="1089833" y="793200"/>
                    <a:pt x="1101670" y="781363"/>
                    <a:pt x="1101670" y="766764"/>
                  </a:cubicBezTo>
                  <a:cubicBezTo>
                    <a:pt x="1101670" y="752166"/>
                    <a:pt x="1089833" y="740328"/>
                    <a:pt x="1075234" y="740328"/>
                  </a:cubicBezTo>
                  <a:lnTo>
                    <a:pt x="52872" y="740328"/>
                  </a:lnTo>
                  <a:lnTo>
                    <a:pt x="52872" y="52872"/>
                  </a:lnTo>
                  <a:lnTo>
                    <a:pt x="1542351" y="52872"/>
                  </a:lnTo>
                  <a:lnTo>
                    <a:pt x="1542351" y="118977"/>
                  </a:lnTo>
                  <a:cubicBezTo>
                    <a:pt x="1542335" y="133560"/>
                    <a:pt x="1554142" y="145397"/>
                    <a:pt x="1568725" y="145413"/>
                  </a:cubicBezTo>
                  <a:cubicBezTo>
                    <a:pt x="1568744" y="145413"/>
                    <a:pt x="1568767" y="145413"/>
                    <a:pt x="1568787" y="145413"/>
                  </a:cubicBezTo>
                  <a:cubicBezTo>
                    <a:pt x="1583370" y="145428"/>
                    <a:pt x="1595207" y="133622"/>
                    <a:pt x="1595223" y="119039"/>
                  </a:cubicBezTo>
                  <a:cubicBezTo>
                    <a:pt x="1595223" y="119019"/>
                    <a:pt x="1595223" y="118996"/>
                    <a:pt x="1595223" y="118977"/>
                  </a:cubicBezTo>
                  <a:lnTo>
                    <a:pt x="1595223" y="26436"/>
                  </a:lnTo>
                  <a:cubicBezTo>
                    <a:pt x="1595238" y="11853"/>
                    <a:pt x="1583431" y="19"/>
                    <a:pt x="1568848" y="0"/>
                  </a:cubicBezTo>
                  <a:close/>
                </a:path>
              </a:pathLst>
            </a:custGeom>
            <a:grpFill/>
            <a:ln w="3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1" name="Dowolny kształt: kształt 40">
              <a:extLst>
                <a:ext uri="{FF2B5EF4-FFF2-40B4-BE49-F238E27FC236}">
                  <a16:creationId xmlns:a16="http://schemas.microsoft.com/office/drawing/2014/main" id="{F191859C-D1DE-47B1-BBE7-A1603C1B3C60}"/>
                </a:ext>
              </a:extLst>
            </p:cNvPr>
            <p:cNvSpPr/>
            <p:nvPr/>
          </p:nvSpPr>
          <p:spPr>
            <a:xfrm>
              <a:off x="6582533" y="469277"/>
              <a:ext cx="1348449" cy="330505"/>
            </a:xfrm>
            <a:custGeom>
              <a:avLst/>
              <a:gdLst>
                <a:gd name="connsiteX0" fmla="*/ 1327829 w 1348449"/>
                <a:gd name="connsiteY0" fmla="*/ 278263 h 330505"/>
                <a:gd name="connsiteX1" fmla="*/ 93948 w 1348449"/>
                <a:gd name="connsiteY1" fmla="*/ 640 h 330505"/>
                <a:gd name="connsiteX2" fmla="*/ 73990 w 1348449"/>
                <a:gd name="connsiteY2" fmla="*/ 4095 h 330505"/>
                <a:gd name="connsiteX3" fmla="*/ 62330 w 1348449"/>
                <a:gd name="connsiteY3" fmla="*/ 20690 h 330505"/>
                <a:gd name="connsiteX4" fmla="*/ 636 w 1348449"/>
                <a:gd name="connsiteY4" fmla="*/ 298313 h 330505"/>
                <a:gd name="connsiteX5" fmla="*/ 20717 w 1348449"/>
                <a:gd name="connsiteY5" fmla="*/ 329870 h 330505"/>
                <a:gd name="connsiteX6" fmla="*/ 52274 w 1348449"/>
                <a:gd name="connsiteY6" fmla="*/ 309788 h 330505"/>
                <a:gd name="connsiteX7" fmla="*/ 108199 w 1348449"/>
                <a:gd name="connsiteY7" fmla="*/ 58046 h 330505"/>
                <a:gd name="connsiteX8" fmla="*/ 1316230 w 1348449"/>
                <a:gd name="connsiteY8" fmla="*/ 329839 h 330505"/>
                <a:gd name="connsiteX9" fmla="*/ 1322060 w 1348449"/>
                <a:gd name="connsiteY9" fmla="*/ 330487 h 330505"/>
                <a:gd name="connsiteX10" fmla="*/ 1348450 w 1348449"/>
                <a:gd name="connsiteY10" fmla="*/ 304005 h 330505"/>
                <a:gd name="connsiteX11" fmla="*/ 1327829 w 1348449"/>
                <a:gd name="connsiteY11" fmla="*/ 278263 h 33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8449" h="330505">
                  <a:moveTo>
                    <a:pt x="1327829" y="278263"/>
                  </a:moveTo>
                  <a:lnTo>
                    <a:pt x="93948" y="640"/>
                  </a:lnTo>
                  <a:cubicBezTo>
                    <a:pt x="87100" y="-891"/>
                    <a:pt x="79924" y="351"/>
                    <a:pt x="73990" y="4095"/>
                  </a:cubicBezTo>
                  <a:cubicBezTo>
                    <a:pt x="68063" y="7869"/>
                    <a:pt x="63872" y="13835"/>
                    <a:pt x="62330" y="20690"/>
                  </a:cubicBezTo>
                  <a:lnTo>
                    <a:pt x="636" y="298313"/>
                  </a:lnTo>
                  <a:cubicBezTo>
                    <a:pt x="-2534" y="312572"/>
                    <a:pt x="6458" y="326700"/>
                    <a:pt x="20717" y="329870"/>
                  </a:cubicBezTo>
                  <a:cubicBezTo>
                    <a:pt x="34976" y="333039"/>
                    <a:pt x="49104" y="324048"/>
                    <a:pt x="52274" y="309788"/>
                  </a:cubicBezTo>
                  <a:lnTo>
                    <a:pt x="108199" y="58046"/>
                  </a:lnTo>
                  <a:lnTo>
                    <a:pt x="1316230" y="329839"/>
                  </a:lnTo>
                  <a:cubicBezTo>
                    <a:pt x="1318143" y="330282"/>
                    <a:pt x="1320098" y="330502"/>
                    <a:pt x="1322060" y="330487"/>
                  </a:cubicBezTo>
                  <a:cubicBezTo>
                    <a:pt x="1336659" y="330460"/>
                    <a:pt x="1348473" y="318603"/>
                    <a:pt x="1348450" y="304005"/>
                  </a:cubicBezTo>
                  <a:cubicBezTo>
                    <a:pt x="1348427" y="291662"/>
                    <a:pt x="1339867" y="280981"/>
                    <a:pt x="1327829" y="278263"/>
                  </a:cubicBezTo>
                  <a:close/>
                </a:path>
              </a:pathLst>
            </a:custGeom>
            <a:grpFill/>
            <a:ln w="3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2" name="Dowolny kształt: kształt 41">
              <a:extLst>
                <a:ext uri="{FF2B5EF4-FFF2-40B4-BE49-F238E27FC236}">
                  <a16:creationId xmlns:a16="http://schemas.microsoft.com/office/drawing/2014/main" id="{3AC8241A-AD13-437A-A453-338EB0C938E8}"/>
                </a:ext>
              </a:extLst>
            </p:cNvPr>
            <p:cNvSpPr/>
            <p:nvPr/>
          </p:nvSpPr>
          <p:spPr>
            <a:xfrm>
              <a:off x="6921386" y="284052"/>
              <a:ext cx="855454" cy="361488"/>
            </a:xfrm>
            <a:custGeom>
              <a:avLst/>
              <a:gdLst>
                <a:gd name="connsiteX0" fmla="*/ 839152 w 855454"/>
                <a:gd name="connsiteY0" fmla="*/ 310517 h 361488"/>
                <a:gd name="connsiteX1" fmla="*/ 98823 w 855454"/>
                <a:gd name="connsiteY1" fmla="*/ 2047 h 361488"/>
                <a:gd name="connsiteX2" fmla="*/ 64892 w 855454"/>
                <a:gd name="connsiteY2" fmla="*/ 14664 h 361488"/>
                <a:gd name="connsiteX3" fmla="*/ 3198 w 855454"/>
                <a:gd name="connsiteY3" fmla="*/ 138052 h 361488"/>
                <a:gd name="connsiteX4" fmla="*/ 13917 w 855454"/>
                <a:gd name="connsiteY4" fmla="*/ 174004 h 361488"/>
                <a:gd name="connsiteX5" fmla="*/ 49869 w 855454"/>
                <a:gd name="connsiteY5" fmla="*/ 163285 h 361488"/>
                <a:gd name="connsiteX6" fmla="*/ 50640 w 855454"/>
                <a:gd name="connsiteY6" fmla="*/ 161738 h 361488"/>
                <a:gd name="connsiteX7" fmla="*/ 50640 w 855454"/>
                <a:gd name="connsiteY7" fmla="*/ 161800 h 361488"/>
                <a:gd name="connsiteX8" fmla="*/ 101260 w 855454"/>
                <a:gd name="connsiteY8" fmla="*/ 60498 h 361488"/>
                <a:gd name="connsiteX9" fmla="*/ 818731 w 855454"/>
                <a:gd name="connsiteY9" fmla="*/ 359437 h 361488"/>
                <a:gd name="connsiteX10" fmla="*/ 853403 w 855454"/>
                <a:gd name="connsiteY10" fmla="*/ 345186 h 361488"/>
                <a:gd name="connsiteX11" fmla="*/ 839152 w 855454"/>
                <a:gd name="connsiteY11" fmla="*/ 310517 h 36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5454" h="361488">
                  <a:moveTo>
                    <a:pt x="839152" y="310517"/>
                  </a:moveTo>
                  <a:lnTo>
                    <a:pt x="98823" y="2047"/>
                  </a:lnTo>
                  <a:cubicBezTo>
                    <a:pt x="85956" y="-3316"/>
                    <a:pt x="71130" y="2194"/>
                    <a:pt x="64892" y="14664"/>
                  </a:cubicBezTo>
                  <a:lnTo>
                    <a:pt x="3198" y="138052"/>
                  </a:lnTo>
                  <a:cubicBezTo>
                    <a:pt x="-3770" y="150938"/>
                    <a:pt x="1027" y="167036"/>
                    <a:pt x="13917" y="174004"/>
                  </a:cubicBezTo>
                  <a:cubicBezTo>
                    <a:pt x="26803" y="180971"/>
                    <a:pt x="42902" y="176175"/>
                    <a:pt x="49869" y="163285"/>
                  </a:cubicBezTo>
                  <a:cubicBezTo>
                    <a:pt x="50143" y="162779"/>
                    <a:pt x="50401" y="162263"/>
                    <a:pt x="50640" y="161738"/>
                  </a:cubicBezTo>
                  <a:lnTo>
                    <a:pt x="50640" y="161800"/>
                  </a:lnTo>
                  <a:lnTo>
                    <a:pt x="101260" y="60498"/>
                  </a:lnTo>
                  <a:lnTo>
                    <a:pt x="818731" y="359437"/>
                  </a:lnTo>
                  <a:cubicBezTo>
                    <a:pt x="832242" y="365074"/>
                    <a:pt x="847766" y="358697"/>
                    <a:pt x="853403" y="345186"/>
                  </a:cubicBezTo>
                  <a:cubicBezTo>
                    <a:pt x="859040" y="331682"/>
                    <a:pt x="852663" y="316159"/>
                    <a:pt x="839152" y="310517"/>
                  </a:cubicBezTo>
                  <a:close/>
                </a:path>
              </a:pathLst>
            </a:custGeom>
            <a:grpFill/>
            <a:ln w="3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3" name="Dowolny kształt: kształt 42">
              <a:extLst>
                <a:ext uri="{FF2B5EF4-FFF2-40B4-BE49-F238E27FC236}">
                  <a16:creationId xmlns:a16="http://schemas.microsoft.com/office/drawing/2014/main" id="{E2FAFB3D-1241-4018-AC39-E8099F927A1A}"/>
                </a:ext>
              </a:extLst>
            </p:cNvPr>
            <p:cNvSpPr/>
            <p:nvPr/>
          </p:nvSpPr>
          <p:spPr>
            <a:xfrm>
              <a:off x="7507962" y="993668"/>
              <a:ext cx="297704" cy="52871"/>
            </a:xfrm>
            <a:custGeom>
              <a:avLst/>
              <a:gdLst>
                <a:gd name="connsiteX0" fmla="*/ 271269 w 297704"/>
                <a:gd name="connsiteY0" fmla="*/ 0 h 52871"/>
                <a:gd name="connsiteX1" fmla="*/ 26436 w 297704"/>
                <a:gd name="connsiteY1" fmla="*/ 0 h 52871"/>
                <a:gd name="connsiteX2" fmla="*/ 0 w 297704"/>
                <a:gd name="connsiteY2" fmla="*/ 26436 h 52871"/>
                <a:gd name="connsiteX3" fmla="*/ 26436 w 297704"/>
                <a:gd name="connsiteY3" fmla="*/ 52872 h 52871"/>
                <a:gd name="connsiteX4" fmla="*/ 271269 w 297704"/>
                <a:gd name="connsiteY4" fmla="*/ 52872 h 52871"/>
                <a:gd name="connsiteX5" fmla="*/ 297705 w 297704"/>
                <a:gd name="connsiteY5" fmla="*/ 26436 h 52871"/>
                <a:gd name="connsiteX6" fmla="*/ 271269 w 297704"/>
                <a:gd name="connsiteY6" fmla="*/ 0 h 5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704" h="52871">
                  <a:moveTo>
                    <a:pt x="271269" y="0"/>
                  </a:moveTo>
                  <a:lnTo>
                    <a:pt x="26436" y="0"/>
                  </a:lnTo>
                  <a:cubicBezTo>
                    <a:pt x="11838" y="0"/>
                    <a:pt x="0" y="11838"/>
                    <a:pt x="0" y="26436"/>
                  </a:cubicBezTo>
                  <a:cubicBezTo>
                    <a:pt x="0" y="41034"/>
                    <a:pt x="11838" y="52872"/>
                    <a:pt x="26436" y="52872"/>
                  </a:cubicBezTo>
                  <a:lnTo>
                    <a:pt x="271269" y="52872"/>
                  </a:lnTo>
                  <a:cubicBezTo>
                    <a:pt x="285867" y="52872"/>
                    <a:pt x="297705" y="41034"/>
                    <a:pt x="297705" y="26436"/>
                  </a:cubicBezTo>
                  <a:cubicBezTo>
                    <a:pt x="297705" y="11838"/>
                    <a:pt x="285867" y="0"/>
                    <a:pt x="271269" y="0"/>
                  </a:cubicBezTo>
                  <a:close/>
                </a:path>
              </a:pathLst>
            </a:custGeom>
            <a:grpFill/>
            <a:ln w="3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4" name="Dowolny kształt: kształt 43">
              <a:extLst>
                <a:ext uri="{FF2B5EF4-FFF2-40B4-BE49-F238E27FC236}">
                  <a16:creationId xmlns:a16="http://schemas.microsoft.com/office/drawing/2014/main" id="{824E307A-8393-4361-891C-7BAF581138D9}"/>
                </a:ext>
              </a:extLst>
            </p:cNvPr>
            <p:cNvSpPr/>
            <p:nvPr/>
          </p:nvSpPr>
          <p:spPr>
            <a:xfrm>
              <a:off x="7016168" y="995427"/>
              <a:ext cx="542907" cy="542907"/>
            </a:xfrm>
            <a:custGeom>
              <a:avLst/>
              <a:gdLst>
                <a:gd name="connsiteX0" fmla="*/ 271454 w 542907"/>
                <a:gd name="connsiteY0" fmla="*/ 0 h 542907"/>
                <a:gd name="connsiteX1" fmla="*/ 0 w 542907"/>
                <a:gd name="connsiteY1" fmla="*/ 271454 h 542907"/>
                <a:gd name="connsiteX2" fmla="*/ 271454 w 542907"/>
                <a:gd name="connsiteY2" fmla="*/ 542908 h 542907"/>
                <a:gd name="connsiteX3" fmla="*/ 542908 w 542907"/>
                <a:gd name="connsiteY3" fmla="*/ 271454 h 542907"/>
                <a:gd name="connsiteX4" fmla="*/ 271454 w 542907"/>
                <a:gd name="connsiteY4" fmla="*/ 0 h 542907"/>
                <a:gd name="connsiteX5" fmla="*/ 271454 w 542907"/>
                <a:gd name="connsiteY5" fmla="*/ 493552 h 542907"/>
                <a:gd name="connsiteX6" fmla="*/ 49355 w 542907"/>
                <a:gd name="connsiteY6" fmla="*/ 271454 h 542907"/>
                <a:gd name="connsiteX7" fmla="*/ 271454 w 542907"/>
                <a:gd name="connsiteY7" fmla="*/ 49355 h 542907"/>
                <a:gd name="connsiteX8" fmla="*/ 493552 w 542907"/>
                <a:gd name="connsiteY8" fmla="*/ 271454 h 542907"/>
                <a:gd name="connsiteX9" fmla="*/ 271454 w 542907"/>
                <a:gd name="connsiteY9" fmla="*/ 493552 h 54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2907" h="542907">
                  <a:moveTo>
                    <a:pt x="271454" y="0"/>
                  </a:moveTo>
                  <a:cubicBezTo>
                    <a:pt x="121533" y="0"/>
                    <a:pt x="0" y="121533"/>
                    <a:pt x="0" y="271454"/>
                  </a:cubicBezTo>
                  <a:cubicBezTo>
                    <a:pt x="154" y="421309"/>
                    <a:pt x="121599" y="542753"/>
                    <a:pt x="271454" y="542908"/>
                  </a:cubicBezTo>
                  <a:cubicBezTo>
                    <a:pt x="421374" y="542908"/>
                    <a:pt x="542908" y="421374"/>
                    <a:pt x="542908" y="271454"/>
                  </a:cubicBezTo>
                  <a:cubicBezTo>
                    <a:pt x="542908" y="121533"/>
                    <a:pt x="421374" y="0"/>
                    <a:pt x="271454" y="0"/>
                  </a:cubicBezTo>
                  <a:close/>
                  <a:moveTo>
                    <a:pt x="271454" y="493552"/>
                  </a:moveTo>
                  <a:cubicBezTo>
                    <a:pt x="148791" y="493552"/>
                    <a:pt x="49355" y="394117"/>
                    <a:pt x="49355" y="271454"/>
                  </a:cubicBezTo>
                  <a:cubicBezTo>
                    <a:pt x="49490" y="148848"/>
                    <a:pt x="148848" y="49490"/>
                    <a:pt x="271454" y="49355"/>
                  </a:cubicBezTo>
                  <a:cubicBezTo>
                    <a:pt x="394117" y="49355"/>
                    <a:pt x="493552" y="148791"/>
                    <a:pt x="493552" y="271454"/>
                  </a:cubicBezTo>
                  <a:cubicBezTo>
                    <a:pt x="493552" y="394117"/>
                    <a:pt x="394117" y="493552"/>
                    <a:pt x="271454" y="493552"/>
                  </a:cubicBezTo>
                  <a:close/>
                </a:path>
              </a:pathLst>
            </a:custGeom>
            <a:grpFill/>
            <a:ln w="3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5" name="Dowolny kształt: kształt 44">
              <a:extLst>
                <a:ext uri="{FF2B5EF4-FFF2-40B4-BE49-F238E27FC236}">
                  <a16:creationId xmlns:a16="http://schemas.microsoft.com/office/drawing/2014/main" id="{CA70D67C-6C79-4ED9-85B6-243DADA1A9C5}"/>
                </a:ext>
              </a:extLst>
            </p:cNvPr>
            <p:cNvSpPr/>
            <p:nvPr/>
          </p:nvSpPr>
          <p:spPr>
            <a:xfrm>
              <a:off x="7688633" y="1081798"/>
              <a:ext cx="678634" cy="987104"/>
            </a:xfrm>
            <a:custGeom>
              <a:avLst/>
              <a:gdLst>
                <a:gd name="connsiteX0" fmla="*/ 339317 w 678634"/>
                <a:gd name="connsiteY0" fmla="*/ 0 h 987104"/>
                <a:gd name="connsiteX1" fmla="*/ 0 w 678634"/>
                <a:gd name="connsiteY1" fmla="*/ 123388 h 987104"/>
                <a:gd name="connsiteX2" fmla="*/ 0 w 678634"/>
                <a:gd name="connsiteY2" fmla="*/ 863716 h 987104"/>
                <a:gd name="connsiteX3" fmla="*/ 339317 w 678634"/>
                <a:gd name="connsiteY3" fmla="*/ 987104 h 987104"/>
                <a:gd name="connsiteX4" fmla="*/ 678634 w 678634"/>
                <a:gd name="connsiteY4" fmla="*/ 863716 h 987104"/>
                <a:gd name="connsiteX5" fmla="*/ 678634 w 678634"/>
                <a:gd name="connsiteY5" fmla="*/ 123388 h 987104"/>
                <a:gd name="connsiteX6" fmla="*/ 339317 w 678634"/>
                <a:gd name="connsiteY6" fmla="*/ 0 h 987104"/>
                <a:gd name="connsiteX7" fmla="*/ 616940 w 678634"/>
                <a:gd name="connsiteY7" fmla="*/ 863254 h 987104"/>
                <a:gd name="connsiteX8" fmla="*/ 339317 w 678634"/>
                <a:gd name="connsiteY8" fmla="*/ 925410 h 987104"/>
                <a:gd name="connsiteX9" fmla="*/ 61694 w 678634"/>
                <a:gd name="connsiteY9" fmla="*/ 863716 h 987104"/>
                <a:gd name="connsiteX10" fmla="*/ 61694 w 678634"/>
                <a:gd name="connsiteY10" fmla="*/ 815225 h 987104"/>
                <a:gd name="connsiteX11" fmla="*/ 339317 w 678634"/>
                <a:gd name="connsiteY11" fmla="*/ 863716 h 987104"/>
                <a:gd name="connsiteX12" fmla="*/ 616940 w 678634"/>
                <a:gd name="connsiteY12" fmla="*/ 815194 h 987104"/>
                <a:gd name="connsiteX13" fmla="*/ 616940 w 678634"/>
                <a:gd name="connsiteY13" fmla="*/ 863254 h 987104"/>
                <a:gd name="connsiteX14" fmla="*/ 616940 w 678634"/>
                <a:gd name="connsiteY14" fmla="*/ 739866 h 987104"/>
                <a:gd name="connsiteX15" fmla="*/ 339317 w 678634"/>
                <a:gd name="connsiteY15" fmla="*/ 802022 h 987104"/>
                <a:gd name="connsiteX16" fmla="*/ 61694 w 678634"/>
                <a:gd name="connsiteY16" fmla="*/ 740328 h 987104"/>
                <a:gd name="connsiteX17" fmla="*/ 61694 w 678634"/>
                <a:gd name="connsiteY17" fmla="*/ 691837 h 987104"/>
                <a:gd name="connsiteX18" fmla="*/ 339317 w 678634"/>
                <a:gd name="connsiteY18" fmla="*/ 740328 h 987104"/>
                <a:gd name="connsiteX19" fmla="*/ 616940 w 678634"/>
                <a:gd name="connsiteY19" fmla="*/ 691806 h 987104"/>
                <a:gd name="connsiteX20" fmla="*/ 616940 w 678634"/>
                <a:gd name="connsiteY20" fmla="*/ 739866 h 987104"/>
                <a:gd name="connsiteX21" fmla="*/ 616940 w 678634"/>
                <a:gd name="connsiteY21" fmla="*/ 616478 h 987104"/>
                <a:gd name="connsiteX22" fmla="*/ 339317 w 678634"/>
                <a:gd name="connsiteY22" fmla="*/ 678634 h 987104"/>
                <a:gd name="connsiteX23" fmla="*/ 61694 w 678634"/>
                <a:gd name="connsiteY23" fmla="*/ 616940 h 987104"/>
                <a:gd name="connsiteX24" fmla="*/ 61694 w 678634"/>
                <a:gd name="connsiteY24" fmla="*/ 568449 h 987104"/>
                <a:gd name="connsiteX25" fmla="*/ 339317 w 678634"/>
                <a:gd name="connsiteY25" fmla="*/ 616940 h 987104"/>
                <a:gd name="connsiteX26" fmla="*/ 616940 w 678634"/>
                <a:gd name="connsiteY26" fmla="*/ 568418 h 987104"/>
                <a:gd name="connsiteX27" fmla="*/ 616940 w 678634"/>
                <a:gd name="connsiteY27" fmla="*/ 616478 h 987104"/>
                <a:gd name="connsiteX28" fmla="*/ 616940 w 678634"/>
                <a:gd name="connsiteY28" fmla="*/ 493090 h 987104"/>
                <a:gd name="connsiteX29" fmla="*/ 339317 w 678634"/>
                <a:gd name="connsiteY29" fmla="*/ 555246 h 987104"/>
                <a:gd name="connsiteX30" fmla="*/ 61694 w 678634"/>
                <a:gd name="connsiteY30" fmla="*/ 493552 h 987104"/>
                <a:gd name="connsiteX31" fmla="*/ 61694 w 678634"/>
                <a:gd name="connsiteY31" fmla="*/ 445061 h 987104"/>
                <a:gd name="connsiteX32" fmla="*/ 339317 w 678634"/>
                <a:gd name="connsiteY32" fmla="*/ 493552 h 987104"/>
                <a:gd name="connsiteX33" fmla="*/ 616940 w 678634"/>
                <a:gd name="connsiteY33" fmla="*/ 445030 h 987104"/>
                <a:gd name="connsiteX34" fmla="*/ 616940 w 678634"/>
                <a:gd name="connsiteY34" fmla="*/ 493090 h 987104"/>
                <a:gd name="connsiteX35" fmla="*/ 616940 w 678634"/>
                <a:gd name="connsiteY35" fmla="*/ 369701 h 987104"/>
                <a:gd name="connsiteX36" fmla="*/ 339317 w 678634"/>
                <a:gd name="connsiteY36" fmla="*/ 431858 h 987104"/>
                <a:gd name="connsiteX37" fmla="*/ 61694 w 678634"/>
                <a:gd name="connsiteY37" fmla="*/ 370164 h 987104"/>
                <a:gd name="connsiteX38" fmla="*/ 61694 w 678634"/>
                <a:gd name="connsiteY38" fmla="*/ 321673 h 987104"/>
                <a:gd name="connsiteX39" fmla="*/ 339317 w 678634"/>
                <a:gd name="connsiteY39" fmla="*/ 370164 h 987104"/>
                <a:gd name="connsiteX40" fmla="*/ 616940 w 678634"/>
                <a:gd name="connsiteY40" fmla="*/ 321642 h 987104"/>
                <a:gd name="connsiteX41" fmla="*/ 616940 w 678634"/>
                <a:gd name="connsiteY41" fmla="*/ 369701 h 987104"/>
                <a:gd name="connsiteX42" fmla="*/ 616940 w 678634"/>
                <a:gd name="connsiteY42" fmla="*/ 246313 h 987104"/>
                <a:gd name="connsiteX43" fmla="*/ 339317 w 678634"/>
                <a:gd name="connsiteY43" fmla="*/ 308470 h 987104"/>
                <a:gd name="connsiteX44" fmla="*/ 61694 w 678634"/>
                <a:gd name="connsiteY44" fmla="*/ 246776 h 987104"/>
                <a:gd name="connsiteX45" fmla="*/ 61694 w 678634"/>
                <a:gd name="connsiteY45" fmla="*/ 198285 h 987104"/>
                <a:gd name="connsiteX46" fmla="*/ 339317 w 678634"/>
                <a:gd name="connsiteY46" fmla="*/ 246776 h 987104"/>
                <a:gd name="connsiteX47" fmla="*/ 616940 w 678634"/>
                <a:gd name="connsiteY47" fmla="*/ 198254 h 987104"/>
                <a:gd name="connsiteX48" fmla="*/ 616940 w 678634"/>
                <a:gd name="connsiteY48" fmla="*/ 246313 h 987104"/>
                <a:gd name="connsiteX49" fmla="*/ 339317 w 678634"/>
                <a:gd name="connsiteY49" fmla="*/ 185082 h 987104"/>
                <a:gd name="connsiteX50" fmla="*/ 61694 w 678634"/>
                <a:gd name="connsiteY50" fmla="*/ 123943 h 987104"/>
                <a:gd name="connsiteX51" fmla="*/ 61694 w 678634"/>
                <a:gd name="connsiteY51" fmla="*/ 123758 h 987104"/>
                <a:gd name="connsiteX52" fmla="*/ 339317 w 678634"/>
                <a:gd name="connsiteY52" fmla="*/ 61694 h 987104"/>
                <a:gd name="connsiteX53" fmla="*/ 616940 w 678634"/>
                <a:gd name="connsiteY53" fmla="*/ 123388 h 987104"/>
                <a:gd name="connsiteX54" fmla="*/ 339317 w 678634"/>
                <a:gd name="connsiteY54" fmla="*/ 185082 h 98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78634" h="987104">
                  <a:moveTo>
                    <a:pt x="339317" y="0"/>
                  </a:moveTo>
                  <a:cubicBezTo>
                    <a:pt x="175828" y="0"/>
                    <a:pt x="0" y="38620"/>
                    <a:pt x="0" y="123388"/>
                  </a:cubicBezTo>
                  <a:lnTo>
                    <a:pt x="0" y="863716"/>
                  </a:lnTo>
                  <a:cubicBezTo>
                    <a:pt x="0" y="948484"/>
                    <a:pt x="175828" y="987104"/>
                    <a:pt x="339317" y="987104"/>
                  </a:cubicBezTo>
                  <a:cubicBezTo>
                    <a:pt x="502806" y="987104"/>
                    <a:pt x="678634" y="948484"/>
                    <a:pt x="678634" y="863716"/>
                  </a:cubicBezTo>
                  <a:lnTo>
                    <a:pt x="678634" y="123388"/>
                  </a:lnTo>
                  <a:cubicBezTo>
                    <a:pt x="678634" y="38620"/>
                    <a:pt x="502806" y="0"/>
                    <a:pt x="339317" y="0"/>
                  </a:cubicBezTo>
                  <a:close/>
                  <a:moveTo>
                    <a:pt x="616940" y="863254"/>
                  </a:moveTo>
                  <a:cubicBezTo>
                    <a:pt x="612283" y="880374"/>
                    <a:pt x="519772" y="925410"/>
                    <a:pt x="339317" y="925410"/>
                  </a:cubicBezTo>
                  <a:cubicBezTo>
                    <a:pt x="158862" y="925410"/>
                    <a:pt x="66352" y="880374"/>
                    <a:pt x="61694" y="863716"/>
                  </a:cubicBezTo>
                  <a:lnTo>
                    <a:pt x="61694" y="815225"/>
                  </a:lnTo>
                  <a:cubicBezTo>
                    <a:pt x="127337" y="848293"/>
                    <a:pt x="235764" y="863716"/>
                    <a:pt x="339317" y="863716"/>
                  </a:cubicBezTo>
                  <a:cubicBezTo>
                    <a:pt x="442871" y="863716"/>
                    <a:pt x="551329" y="848139"/>
                    <a:pt x="616940" y="815194"/>
                  </a:cubicBezTo>
                  <a:lnTo>
                    <a:pt x="616940" y="863254"/>
                  </a:lnTo>
                  <a:close/>
                  <a:moveTo>
                    <a:pt x="616940" y="739866"/>
                  </a:moveTo>
                  <a:cubicBezTo>
                    <a:pt x="612283" y="756986"/>
                    <a:pt x="519772" y="802022"/>
                    <a:pt x="339317" y="802022"/>
                  </a:cubicBezTo>
                  <a:cubicBezTo>
                    <a:pt x="158862" y="802022"/>
                    <a:pt x="66352" y="756986"/>
                    <a:pt x="61694" y="740328"/>
                  </a:cubicBezTo>
                  <a:lnTo>
                    <a:pt x="61694" y="691837"/>
                  </a:lnTo>
                  <a:cubicBezTo>
                    <a:pt x="127337" y="724905"/>
                    <a:pt x="235764" y="740328"/>
                    <a:pt x="339317" y="740328"/>
                  </a:cubicBezTo>
                  <a:cubicBezTo>
                    <a:pt x="442871" y="740328"/>
                    <a:pt x="551329" y="724751"/>
                    <a:pt x="616940" y="691806"/>
                  </a:cubicBezTo>
                  <a:lnTo>
                    <a:pt x="616940" y="739866"/>
                  </a:lnTo>
                  <a:close/>
                  <a:moveTo>
                    <a:pt x="616940" y="616478"/>
                  </a:moveTo>
                  <a:cubicBezTo>
                    <a:pt x="612283" y="633598"/>
                    <a:pt x="519772" y="678634"/>
                    <a:pt x="339317" y="678634"/>
                  </a:cubicBezTo>
                  <a:cubicBezTo>
                    <a:pt x="158862" y="678634"/>
                    <a:pt x="66352" y="633598"/>
                    <a:pt x="61694" y="616940"/>
                  </a:cubicBezTo>
                  <a:lnTo>
                    <a:pt x="61694" y="568449"/>
                  </a:lnTo>
                  <a:cubicBezTo>
                    <a:pt x="127337" y="601517"/>
                    <a:pt x="235764" y="616940"/>
                    <a:pt x="339317" y="616940"/>
                  </a:cubicBezTo>
                  <a:cubicBezTo>
                    <a:pt x="442871" y="616940"/>
                    <a:pt x="551329" y="601363"/>
                    <a:pt x="616940" y="568418"/>
                  </a:cubicBezTo>
                  <a:lnTo>
                    <a:pt x="616940" y="616478"/>
                  </a:lnTo>
                  <a:close/>
                  <a:moveTo>
                    <a:pt x="616940" y="493090"/>
                  </a:moveTo>
                  <a:cubicBezTo>
                    <a:pt x="612283" y="510210"/>
                    <a:pt x="519772" y="555246"/>
                    <a:pt x="339317" y="555246"/>
                  </a:cubicBezTo>
                  <a:cubicBezTo>
                    <a:pt x="158862" y="555246"/>
                    <a:pt x="66352" y="510210"/>
                    <a:pt x="61694" y="493552"/>
                  </a:cubicBezTo>
                  <a:lnTo>
                    <a:pt x="61694" y="445061"/>
                  </a:lnTo>
                  <a:cubicBezTo>
                    <a:pt x="127337" y="478129"/>
                    <a:pt x="235764" y="493552"/>
                    <a:pt x="339317" y="493552"/>
                  </a:cubicBezTo>
                  <a:cubicBezTo>
                    <a:pt x="442871" y="493552"/>
                    <a:pt x="551329" y="477975"/>
                    <a:pt x="616940" y="445030"/>
                  </a:cubicBezTo>
                  <a:lnTo>
                    <a:pt x="616940" y="493090"/>
                  </a:lnTo>
                  <a:close/>
                  <a:moveTo>
                    <a:pt x="616940" y="369701"/>
                  </a:moveTo>
                  <a:cubicBezTo>
                    <a:pt x="612283" y="386822"/>
                    <a:pt x="519772" y="431858"/>
                    <a:pt x="339317" y="431858"/>
                  </a:cubicBezTo>
                  <a:cubicBezTo>
                    <a:pt x="158862" y="431858"/>
                    <a:pt x="66352" y="386822"/>
                    <a:pt x="61694" y="370164"/>
                  </a:cubicBezTo>
                  <a:lnTo>
                    <a:pt x="61694" y="321673"/>
                  </a:lnTo>
                  <a:cubicBezTo>
                    <a:pt x="127337" y="354586"/>
                    <a:pt x="235764" y="370164"/>
                    <a:pt x="339317" y="370164"/>
                  </a:cubicBezTo>
                  <a:cubicBezTo>
                    <a:pt x="442871" y="370164"/>
                    <a:pt x="551329" y="354586"/>
                    <a:pt x="616940" y="321642"/>
                  </a:cubicBezTo>
                  <a:lnTo>
                    <a:pt x="616940" y="369701"/>
                  </a:lnTo>
                  <a:close/>
                  <a:moveTo>
                    <a:pt x="616940" y="246313"/>
                  </a:moveTo>
                  <a:cubicBezTo>
                    <a:pt x="612283" y="263433"/>
                    <a:pt x="519772" y="308470"/>
                    <a:pt x="339317" y="308470"/>
                  </a:cubicBezTo>
                  <a:cubicBezTo>
                    <a:pt x="158862" y="308470"/>
                    <a:pt x="66352" y="263433"/>
                    <a:pt x="61694" y="246776"/>
                  </a:cubicBezTo>
                  <a:lnTo>
                    <a:pt x="61694" y="198285"/>
                  </a:lnTo>
                  <a:cubicBezTo>
                    <a:pt x="127337" y="231198"/>
                    <a:pt x="235764" y="246776"/>
                    <a:pt x="339317" y="246776"/>
                  </a:cubicBezTo>
                  <a:cubicBezTo>
                    <a:pt x="442871" y="246776"/>
                    <a:pt x="551329" y="231198"/>
                    <a:pt x="616940" y="198254"/>
                  </a:cubicBezTo>
                  <a:lnTo>
                    <a:pt x="616940" y="246313"/>
                  </a:lnTo>
                  <a:close/>
                  <a:moveTo>
                    <a:pt x="339317" y="185082"/>
                  </a:moveTo>
                  <a:cubicBezTo>
                    <a:pt x="159140" y="185082"/>
                    <a:pt x="66660" y="140169"/>
                    <a:pt x="61694" y="123943"/>
                  </a:cubicBezTo>
                  <a:lnTo>
                    <a:pt x="61694" y="123758"/>
                  </a:lnTo>
                  <a:cubicBezTo>
                    <a:pt x="66660" y="106576"/>
                    <a:pt x="159140" y="61694"/>
                    <a:pt x="339317" y="61694"/>
                  </a:cubicBezTo>
                  <a:cubicBezTo>
                    <a:pt x="518230" y="61694"/>
                    <a:pt x="610771" y="105929"/>
                    <a:pt x="616940" y="123388"/>
                  </a:cubicBezTo>
                  <a:cubicBezTo>
                    <a:pt x="610771" y="140847"/>
                    <a:pt x="518230" y="185082"/>
                    <a:pt x="339317" y="185082"/>
                  </a:cubicBezTo>
                  <a:close/>
                </a:path>
              </a:pathLst>
            </a:custGeom>
            <a:grpFill/>
            <a:ln w="3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6" name="Dowolny kształt: kształt 45">
              <a:extLst>
                <a:ext uri="{FF2B5EF4-FFF2-40B4-BE49-F238E27FC236}">
                  <a16:creationId xmlns:a16="http://schemas.microsoft.com/office/drawing/2014/main" id="{3FC009EB-54F9-4408-8A63-AFE43E4217F1}"/>
                </a:ext>
              </a:extLst>
            </p:cNvPr>
            <p:cNvSpPr/>
            <p:nvPr/>
          </p:nvSpPr>
          <p:spPr>
            <a:xfrm>
              <a:off x="6644215" y="993668"/>
              <a:ext cx="423066" cy="546393"/>
            </a:xfrm>
            <a:custGeom>
              <a:avLst/>
              <a:gdLst>
                <a:gd name="connsiteX0" fmla="*/ 396631 w 423066"/>
                <a:gd name="connsiteY0" fmla="*/ 493521 h 546393"/>
                <a:gd name="connsiteX1" fmla="*/ 163458 w 423066"/>
                <a:gd name="connsiteY1" fmla="*/ 493521 h 546393"/>
                <a:gd name="connsiteX2" fmla="*/ 52903 w 423066"/>
                <a:gd name="connsiteY2" fmla="*/ 372601 h 546393"/>
                <a:gd name="connsiteX3" fmla="*/ 52903 w 423066"/>
                <a:gd name="connsiteY3" fmla="*/ 172096 h 546393"/>
                <a:gd name="connsiteX4" fmla="*/ 174995 w 423066"/>
                <a:gd name="connsiteY4" fmla="*/ 52872 h 546393"/>
                <a:gd name="connsiteX5" fmla="*/ 396631 w 423066"/>
                <a:gd name="connsiteY5" fmla="*/ 52872 h 546393"/>
                <a:gd name="connsiteX6" fmla="*/ 423067 w 423066"/>
                <a:gd name="connsiteY6" fmla="*/ 26436 h 546393"/>
                <a:gd name="connsiteX7" fmla="*/ 396631 w 423066"/>
                <a:gd name="connsiteY7" fmla="*/ 0 h 546393"/>
                <a:gd name="connsiteX8" fmla="*/ 164260 w 423066"/>
                <a:gd name="connsiteY8" fmla="*/ 0 h 546393"/>
                <a:gd name="connsiteX9" fmla="*/ 145752 w 423066"/>
                <a:gd name="connsiteY9" fmla="*/ 7496 h 546393"/>
                <a:gd name="connsiteX10" fmla="*/ 7959 w 423066"/>
                <a:gd name="connsiteY10" fmla="*/ 141896 h 546393"/>
                <a:gd name="connsiteX11" fmla="*/ 0 w 423066"/>
                <a:gd name="connsiteY11" fmla="*/ 163489 h 546393"/>
                <a:gd name="connsiteX12" fmla="*/ 0 w 423066"/>
                <a:gd name="connsiteY12" fmla="*/ 382873 h 546393"/>
                <a:gd name="connsiteX13" fmla="*/ 6910 w 423066"/>
                <a:gd name="connsiteY13" fmla="*/ 400703 h 546393"/>
                <a:gd name="connsiteX14" fmla="*/ 132241 w 423066"/>
                <a:gd name="connsiteY14" fmla="*/ 537787 h 546393"/>
                <a:gd name="connsiteX15" fmla="*/ 151767 w 423066"/>
                <a:gd name="connsiteY15" fmla="*/ 546393 h 546393"/>
                <a:gd name="connsiteX16" fmla="*/ 396631 w 423066"/>
                <a:gd name="connsiteY16" fmla="*/ 546393 h 546393"/>
                <a:gd name="connsiteX17" fmla="*/ 423067 w 423066"/>
                <a:gd name="connsiteY17" fmla="*/ 519957 h 546393"/>
                <a:gd name="connsiteX18" fmla="*/ 396631 w 423066"/>
                <a:gd name="connsiteY18" fmla="*/ 493521 h 54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3066" h="546393">
                  <a:moveTo>
                    <a:pt x="396631" y="493521"/>
                  </a:moveTo>
                  <a:lnTo>
                    <a:pt x="163458" y="493521"/>
                  </a:lnTo>
                  <a:lnTo>
                    <a:pt x="52903" y="372601"/>
                  </a:lnTo>
                  <a:lnTo>
                    <a:pt x="52903" y="172096"/>
                  </a:lnTo>
                  <a:lnTo>
                    <a:pt x="174995" y="52872"/>
                  </a:lnTo>
                  <a:lnTo>
                    <a:pt x="396631" y="52872"/>
                  </a:lnTo>
                  <a:cubicBezTo>
                    <a:pt x="411229" y="52872"/>
                    <a:pt x="423067" y="41034"/>
                    <a:pt x="423067" y="26436"/>
                  </a:cubicBezTo>
                  <a:cubicBezTo>
                    <a:pt x="423067" y="11838"/>
                    <a:pt x="411229" y="0"/>
                    <a:pt x="396631" y="0"/>
                  </a:cubicBezTo>
                  <a:lnTo>
                    <a:pt x="164260" y="0"/>
                  </a:lnTo>
                  <a:cubicBezTo>
                    <a:pt x="157351" y="-15"/>
                    <a:pt x="150707" y="2676"/>
                    <a:pt x="145752" y="7496"/>
                  </a:cubicBezTo>
                  <a:lnTo>
                    <a:pt x="7959" y="141896"/>
                  </a:lnTo>
                  <a:cubicBezTo>
                    <a:pt x="2811" y="147912"/>
                    <a:pt x="-12" y="155573"/>
                    <a:pt x="0" y="163489"/>
                  </a:cubicBezTo>
                  <a:lnTo>
                    <a:pt x="0" y="382873"/>
                  </a:lnTo>
                  <a:cubicBezTo>
                    <a:pt x="0" y="389471"/>
                    <a:pt x="2464" y="395829"/>
                    <a:pt x="6910" y="400703"/>
                  </a:cubicBezTo>
                  <a:lnTo>
                    <a:pt x="132241" y="537787"/>
                  </a:lnTo>
                  <a:cubicBezTo>
                    <a:pt x="137250" y="543270"/>
                    <a:pt x="144337" y="546397"/>
                    <a:pt x="151767" y="546393"/>
                  </a:cubicBezTo>
                  <a:lnTo>
                    <a:pt x="396631" y="546393"/>
                  </a:lnTo>
                  <a:cubicBezTo>
                    <a:pt x="411229" y="546393"/>
                    <a:pt x="423067" y="534556"/>
                    <a:pt x="423067" y="519957"/>
                  </a:cubicBezTo>
                  <a:cubicBezTo>
                    <a:pt x="423067" y="505359"/>
                    <a:pt x="411233" y="493521"/>
                    <a:pt x="396631" y="493521"/>
                  </a:cubicBezTo>
                  <a:close/>
                </a:path>
              </a:pathLst>
            </a:custGeom>
            <a:grpFill/>
            <a:ln w="3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47" name="Grafika 46">
            <a:extLst>
              <a:ext uri="{FF2B5EF4-FFF2-40B4-BE49-F238E27FC236}">
                <a16:creationId xmlns:a16="http://schemas.microsoft.com/office/drawing/2014/main" id="{44E177E6-4539-4A1E-8A93-DED6956B9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9741" y="3777275"/>
            <a:ext cx="468000" cy="468000"/>
          </a:xfrm>
          <a:prstGeom prst="rect">
            <a:avLst/>
          </a:prstGeom>
        </p:spPr>
      </p:pic>
      <p:pic>
        <p:nvPicPr>
          <p:cNvPr id="48" name="Grafika 47">
            <a:extLst>
              <a:ext uri="{FF2B5EF4-FFF2-40B4-BE49-F238E27FC236}">
                <a16:creationId xmlns:a16="http://schemas.microsoft.com/office/drawing/2014/main" id="{D6FE91E0-8A2A-4D7B-A2D5-9DB97B5131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2642" y="5284542"/>
            <a:ext cx="540000" cy="540000"/>
          </a:xfrm>
          <a:prstGeom prst="rect">
            <a:avLst/>
          </a:prstGeom>
        </p:spPr>
      </p:pic>
      <p:sp>
        <p:nvSpPr>
          <p:cNvPr id="49" name="Strzałka: pagon 48">
            <a:extLst>
              <a:ext uri="{FF2B5EF4-FFF2-40B4-BE49-F238E27FC236}">
                <a16:creationId xmlns:a16="http://schemas.microsoft.com/office/drawing/2014/main" id="{5AB05D15-BBA2-4343-98FB-4229E81E0F08}"/>
              </a:ext>
            </a:extLst>
          </p:cNvPr>
          <p:cNvSpPr/>
          <p:nvPr/>
        </p:nvSpPr>
        <p:spPr>
          <a:xfrm rot="5400000">
            <a:off x="1426741" y="3068179"/>
            <a:ext cx="205195" cy="412697"/>
          </a:xfrm>
          <a:prstGeom prst="chevron">
            <a:avLst>
              <a:gd name="adj" fmla="val 4014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0" name="Strzałka: pagon 49">
            <a:extLst>
              <a:ext uri="{FF2B5EF4-FFF2-40B4-BE49-F238E27FC236}">
                <a16:creationId xmlns:a16="http://schemas.microsoft.com/office/drawing/2014/main" id="{9E7C7775-FADE-4797-96A8-5BFC8B6ED9C3}"/>
              </a:ext>
            </a:extLst>
          </p:cNvPr>
          <p:cNvSpPr/>
          <p:nvPr/>
        </p:nvSpPr>
        <p:spPr>
          <a:xfrm rot="5400000">
            <a:off x="1426741" y="4600614"/>
            <a:ext cx="205195" cy="412697"/>
          </a:xfrm>
          <a:prstGeom prst="chevron">
            <a:avLst>
              <a:gd name="adj" fmla="val 4014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32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64877DAD-8FC9-4AA0-86A3-19E683871D1C}"/>
              </a:ext>
            </a:extLst>
          </p:cNvPr>
          <p:cNvSpPr txBox="1"/>
          <p:nvPr/>
        </p:nvSpPr>
        <p:spPr>
          <a:xfrm>
            <a:off x="3912243" y="474580"/>
            <a:ext cx="6667152" cy="5652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2">
              <a:spcAft>
                <a:spcPts val="800"/>
              </a:spcAft>
              <a:tabLst>
                <a:tab pos="457200" algn="l"/>
                <a:tab pos="1076325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90.04.Z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Działalność obiektów kulturalnych; </a:t>
            </a:r>
            <a:endParaRPr lang="pl-PL" sz="1600">
              <a:solidFill>
                <a:schemeClr val="accent2"/>
              </a:solidFill>
              <a:cs typeface="Calibri" panose="020F0502020204030204"/>
            </a:endParaRPr>
          </a:p>
          <a:p>
            <a:pPr lvl="2">
              <a:spcAft>
                <a:spcPts val="800"/>
              </a:spcAft>
              <a:tabLst>
                <a:tab pos="457200" algn="l"/>
                <a:tab pos="1076325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91.02.Z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Działalność muzeów;</a:t>
            </a:r>
            <a:endParaRPr lang="pl-PL" sz="1600">
              <a:solidFill>
                <a:schemeClr val="accent2"/>
              </a:solidFill>
              <a:cs typeface="Calibri" panose="020F0502020204030204"/>
            </a:endParaRPr>
          </a:p>
          <a:p>
            <a:pPr lvl="2">
              <a:spcAft>
                <a:spcPts val="800"/>
              </a:spcAft>
              <a:tabLst>
                <a:tab pos="457200" algn="l"/>
                <a:tab pos="1076325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93.11.Z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Działalność obiektów sportowych; </a:t>
            </a:r>
            <a:endParaRPr lang="pl-PL" sz="1600">
              <a:solidFill>
                <a:schemeClr val="accent2"/>
              </a:solidFill>
              <a:cs typeface="Calibri" panose="020F0502020204030204"/>
            </a:endParaRPr>
          </a:p>
          <a:p>
            <a:pPr lvl="2">
              <a:spcAft>
                <a:spcPts val="800"/>
              </a:spcAft>
              <a:tabLst>
                <a:tab pos="457200" algn="l"/>
                <a:tab pos="1076325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93.12.Z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Działalność klubów sportowych;</a:t>
            </a:r>
            <a:endParaRPr lang="pl-PL" sz="1600">
              <a:solidFill>
                <a:schemeClr val="accent2"/>
              </a:solidFill>
              <a:cs typeface="Calibri" panose="020F0502020204030204"/>
            </a:endParaRPr>
          </a:p>
          <a:p>
            <a:pPr lvl="2">
              <a:spcAft>
                <a:spcPts val="800"/>
              </a:spcAft>
              <a:tabLst>
                <a:tab pos="457200" algn="l"/>
                <a:tab pos="1076325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93.13.Z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Działalność obiektów służących poprawie kondycji fizycznej; </a:t>
            </a:r>
            <a:endParaRPr lang="pl-PL" sz="1600">
              <a:solidFill>
                <a:schemeClr val="accent2"/>
              </a:solidFill>
              <a:cs typeface="Calibri" panose="020F0502020204030204"/>
            </a:endParaRPr>
          </a:p>
          <a:p>
            <a:pPr lvl="2">
              <a:spcAft>
                <a:spcPts val="800"/>
              </a:spcAft>
              <a:tabLst>
                <a:tab pos="457200" algn="l"/>
                <a:tab pos="1076325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93.19.Z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Pozostała działalność związana ze sportem; </a:t>
            </a:r>
            <a:endParaRPr lang="pl-PL" sz="1600">
              <a:solidFill>
                <a:schemeClr val="accent2"/>
              </a:solidFill>
              <a:cs typeface="Calibri" panose="020F0502020204030204"/>
            </a:endParaRPr>
          </a:p>
          <a:p>
            <a:pPr lvl="2">
              <a:spcAft>
                <a:spcPts val="800"/>
              </a:spcAft>
              <a:tabLst>
                <a:tab pos="457200" algn="l"/>
                <a:tab pos="1076325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93.21.Z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Działalność wesołych miasteczek i parków rozrywki; </a:t>
            </a:r>
            <a:endParaRPr lang="pl-PL" sz="1600">
              <a:solidFill>
                <a:schemeClr val="accent2"/>
              </a:solidFill>
              <a:cs typeface="Calibri" panose="020F0502020204030204"/>
            </a:endParaRPr>
          </a:p>
          <a:p>
            <a:pPr lvl="2">
              <a:spcAft>
                <a:spcPts val="800"/>
              </a:spcAft>
              <a:tabLst>
                <a:tab pos="457200" algn="l"/>
                <a:tab pos="1076325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93.29.A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Działalność pokojów zagadek, domów strachu, miejsc do tańczenia i w zakresie innych form rozrywki lub rekreacji organizowanych w pomieszczeniach lub w innych miejscach o zamkniętej przestrzeni; </a:t>
            </a:r>
          </a:p>
          <a:p>
            <a:pPr lvl="2">
              <a:spcAft>
                <a:spcPts val="800"/>
              </a:spcAft>
              <a:tabLst>
                <a:tab pos="457200" algn="l"/>
                <a:tab pos="1076325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93.29.B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Pozostała działalność rozrywkowa i rekreacyjna, gdzie indziej niesklasyfikowana; </a:t>
            </a:r>
            <a:endParaRPr lang="pl-PL" sz="1600">
              <a:solidFill>
                <a:schemeClr val="accent2"/>
              </a:solidFill>
              <a:cs typeface="Calibri" panose="020F0502020204030204"/>
            </a:endParaRPr>
          </a:p>
          <a:p>
            <a:pPr lvl="2">
              <a:spcAft>
                <a:spcPts val="800"/>
              </a:spcAft>
              <a:tabLst>
                <a:tab pos="457200" algn="l"/>
                <a:tab pos="1076325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93.29.Z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Pozostała działalność rozrywkowa i rekreacyjna; </a:t>
            </a:r>
            <a:endParaRPr lang="pl-PL" sz="1600">
              <a:solidFill>
                <a:schemeClr val="accent2"/>
              </a:solidFill>
              <a:cs typeface="Calibri" panose="020F0502020204030204"/>
            </a:endParaRPr>
          </a:p>
          <a:p>
            <a:pPr lvl="2">
              <a:spcAft>
                <a:spcPts val="800"/>
              </a:spcAft>
              <a:tabLst>
                <a:tab pos="457200" algn="l"/>
                <a:tab pos="1076325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96.01.Z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Pranie i czyszczenie wyrobów włókienniczych i futrzarskich;</a:t>
            </a:r>
            <a:endParaRPr lang="pl-PL" sz="1600">
              <a:solidFill>
                <a:schemeClr val="accent2"/>
              </a:solidFill>
              <a:cs typeface="Calibri" panose="020F0502020204030204"/>
            </a:endParaRPr>
          </a:p>
          <a:p>
            <a:pPr lvl="2">
              <a:spcAft>
                <a:spcPts val="800"/>
              </a:spcAft>
              <a:tabLst>
                <a:tab pos="457200" algn="l"/>
                <a:tab pos="1076325" algn="l"/>
              </a:tabLst>
            </a:pPr>
            <a:r>
              <a:rPr lang="pl-PL" sz="1600" b="1">
                <a:solidFill>
                  <a:schemeClr val="accent1"/>
                </a:solidFill>
                <a:ea typeface="+mn-lt"/>
                <a:cs typeface="+mn-lt"/>
              </a:rPr>
              <a:t>96.04.Z </a:t>
            </a:r>
            <a:r>
              <a:rPr lang="pl-PL" sz="1600">
                <a:solidFill>
                  <a:schemeClr val="accent2"/>
                </a:solidFill>
                <a:ea typeface="+mn-lt"/>
                <a:cs typeface="+mn-lt"/>
              </a:rPr>
              <a:t>Działalność usługowa związana z poprawą kondycji fizycznej,</a:t>
            </a:r>
            <a:endParaRPr lang="pl-PL" sz="1600">
              <a:solidFill>
                <a:schemeClr val="accent2"/>
              </a:solidFill>
              <a:cs typeface="Calibri" panose="020F0502020204030204"/>
            </a:endParaRPr>
          </a:p>
        </p:txBody>
      </p:sp>
      <p:pic>
        <p:nvPicPr>
          <p:cNvPr id="6" name="Obraz 5" descr="Obraz zawierający osoba, niebieski&#10;&#10;Opis wygenerowany automatycznie">
            <a:extLst>
              <a:ext uri="{FF2B5EF4-FFF2-40B4-BE49-F238E27FC236}">
                <a16:creationId xmlns:a16="http://schemas.microsoft.com/office/drawing/2014/main" id="{6D8E1B16-A23C-43AD-8B6B-8EEE0B21D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52" r="50000"/>
          <a:stretch/>
        </p:blipFill>
        <p:spPr>
          <a:xfrm>
            <a:off x="0" y="0"/>
            <a:ext cx="3946967" cy="6858000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E88DEA7A-B0C6-4AA4-A135-E7FE1A76BF89}"/>
              </a:ext>
            </a:extLst>
          </p:cNvPr>
          <p:cNvSpPr/>
          <p:nvPr/>
        </p:nvSpPr>
        <p:spPr>
          <a:xfrm>
            <a:off x="0" y="0"/>
            <a:ext cx="3946967" cy="6858000"/>
          </a:xfrm>
          <a:prstGeom prst="rect">
            <a:avLst/>
          </a:prstGeom>
          <a:gradFill>
            <a:gsLst>
              <a:gs pos="100000">
                <a:srgbClr val="B61928"/>
              </a:gs>
              <a:gs pos="65000">
                <a:srgbClr val="B61928">
                  <a:alpha val="76000"/>
                </a:srgbClr>
              </a:gs>
              <a:gs pos="0">
                <a:srgbClr val="B61928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0EDA724-0B2F-452C-AAFB-82732845F2B1}"/>
              </a:ext>
            </a:extLst>
          </p:cNvPr>
          <p:cNvSpPr txBox="1"/>
          <p:nvPr/>
        </p:nvSpPr>
        <p:spPr>
          <a:xfrm>
            <a:off x="559122" y="5570559"/>
            <a:ext cx="28287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7800" lvl="1" algn="ctr">
              <a:spcAft>
                <a:spcPts val="600"/>
              </a:spcAft>
            </a:pPr>
            <a:r>
              <a:rPr lang="pl-PL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Kod PKD Spółek Cywilnych</a:t>
            </a:r>
            <a:br>
              <a:rPr lang="pl-PL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weryfikowany jest na</a:t>
            </a:r>
            <a:br>
              <a:rPr lang="pl-PL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podstawie REGON</a:t>
            </a: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A81761A9-C100-4323-9595-17836AC7A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433422" y="786808"/>
            <a:ext cx="1080123" cy="1080121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F1E1530-7AC0-4B8F-A1F0-ECB99E879F16}"/>
              </a:ext>
            </a:extLst>
          </p:cNvPr>
          <p:cNvSpPr txBox="1"/>
          <p:nvPr/>
        </p:nvSpPr>
        <p:spPr>
          <a:xfrm>
            <a:off x="875426" y="1967696"/>
            <a:ext cx="21961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>
                <a:solidFill>
                  <a:schemeClr val="bg1"/>
                </a:solidFill>
              </a:rPr>
              <a:t>MIKROFIRMY</a:t>
            </a:r>
          </a:p>
          <a:p>
            <a:pPr algn="ctr"/>
            <a:r>
              <a:rPr lang="pl-PL" sz="2800">
                <a:solidFill>
                  <a:schemeClr val="bg1"/>
                </a:solidFill>
              </a:rPr>
              <a:t>54 kody PKD</a:t>
            </a:r>
          </a:p>
        </p:txBody>
      </p:sp>
    </p:spTree>
    <p:extLst>
      <p:ext uri="{BB962C8B-B14F-4D97-AF65-F5344CB8AC3E}">
        <p14:creationId xmlns:p14="http://schemas.microsoft.com/office/powerpoint/2010/main" val="404889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410BB1-27ED-4E53-B5E0-58B6BE39A4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83570" y="764399"/>
            <a:ext cx="507206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>
                <a:solidFill>
                  <a:schemeClr val="accent2"/>
                </a:solidFill>
                <a:latin typeface="+mn-lt"/>
              </a:rPr>
              <a:t>ODNOTOWANIE SPADKU PRZYCHODÓW</a:t>
            </a:r>
            <a:br>
              <a:rPr lang="pl-PL" sz="4000">
                <a:solidFill>
                  <a:schemeClr val="accent2"/>
                </a:solidFill>
              </a:rPr>
            </a:br>
            <a:r>
              <a:rPr lang="pl-PL" sz="2400">
                <a:solidFill>
                  <a:schemeClr val="accent2"/>
                </a:solidFill>
                <a:latin typeface="Calibri"/>
                <a:cs typeface="Calibri"/>
              </a:rPr>
              <a:t>minimum </a:t>
            </a:r>
            <a:r>
              <a:rPr lang="pl-PL" sz="3600">
                <a:solidFill>
                  <a:schemeClr val="accent2"/>
                </a:solidFill>
                <a:latin typeface="Calibri"/>
                <a:cs typeface="Calibri"/>
              </a:rPr>
              <a:t>30</a:t>
            </a:r>
            <a:r>
              <a:rPr lang="pl-PL" sz="2400">
                <a:solidFill>
                  <a:schemeClr val="accent2"/>
                </a:solidFill>
                <a:latin typeface="Calibri"/>
                <a:cs typeface="Calibri"/>
              </a:rPr>
              <a:t>% w okresach</a:t>
            </a:r>
          </a:p>
        </p:txBody>
      </p:sp>
      <p:grpSp>
        <p:nvGrpSpPr>
          <p:cNvPr id="25" name="Grupa 24">
            <a:extLst>
              <a:ext uri="{FF2B5EF4-FFF2-40B4-BE49-F238E27FC236}">
                <a16:creationId xmlns:a16="http://schemas.microsoft.com/office/drawing/2014/main" id="{079C535F-CFF2-424D-ADC2-CCBD7E80C1D5}"/>
              </a:ext>
            </a:extLst>
          </p:cNvPr>
          <p:cNvGrpSpPr/>
          <p:nvPr/>
        </p:nvGrpSpPr>
        <p:grpSpPr>
          <a:xfrm>
            <a:off x="5228470" y="3951013"/>
            <a:ext cx="5982261" cy="380480"/>
            <a:chOff x="5512827" y="3921488"/>
            <a:chExt cx="5982261" cy="380480"/>
          </a:xfrm>
        </p:grpSpPr>
        <p:cxnSp>
          <p:nvCxnSpPr>
            <p:cNvPr id="24" name="Łącznik prosty 23">
              <a:extLst>
                <a:ext uri="{FF2B5EF4-FFF2-40B4-BE49-F238E27FC236}">
                  <a16:creationId xmlns:a16="http://schemas.microsoft.com/office/drawing/2014/main" id="{EC7DFF4D-8D7F-47E8-A98B-B3E8D33F25C6}"/>
                </a:ext>
              </a:extLst>
            </p:cNvPr>
            <p:cNvCxnSpPr>
              <a:cxnSpLocks/>
            </p:cNvCxnSpPr>
            <p:nvPr/>
          </p:nvCxnSpPr>
          <p:spPr>
            <a:xfrm>
              <a:off x="5512827" y="4111728"/>
              <a:ext cx="598226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Prostokąt: zaokrąglone rogi 12">
              <a:extLst>
                <a:ext uri="{FF2B5EF4-FFF2-40B4-BE49-F238E27FC236}">
                  <a16:creationId xmlns:a16="http://schemas.microsoft.com/office/drawing/2014/main" id="{709F3530-DA1C-4D14-B5DE-6D502FB00504}"/>
                </a:ext>
              </a:extLst>
            </p:cNvPr>
            <p:cNvSpPr/>
            <p:nvPr/>
          </p:nvSpPr>
          <p:spPr>
            <a:xfrm>
              <a:off x="8153082" y="3921488"/>
              <a:ext cx="701749" cy="38048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80000" tIns="36000" rIns="180000" bIns="36000" rtlCol="0" anchor="ctr">
              <a:spAutoFit/>
            </a:bodyPr>
            <a:lstStyle/>
            <a:p>
              <a:pPr algn="ctr"/>
              <a:r>
                <a:rPr lang="pl-PL" sz="2000" b="1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lub</a:t>
              </a:r>
            </a:p>
          </p:txBody>
        </p:sp>
      </p:grp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EE707FE3-20B6-4532-8FDC-157A54EB45D7}"/>
              </a:ext>
            </a:extLst>
          </p:cNvPr>
          <p:cNvSpPr txBox="1"/>
          <p:nvPr/>
        </p:nvSpPr>
        <p:spPr>
          <a:xfrm>
            <a:off x="102080" y="2413337"/>
            <a:ext cx="445008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przypadku ubiegania się o subwencję finansową będzie wymagane złożenie pliku JPK_V7M lub JPK_V7K do organu podatkowego, z wyprzedzeniem umożliwiającym przeprocesowanie danych przez organ podatkowy </a:t>
            </a:r>
          </a:p>
          <a:p>
            <a:pPr algn="ctr"/>
            <a:r>
              <a:rPr lang="pl-PL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przekazanie danych do PFR (do 7 dni).</a:t>
            </a:r>
            <a:endParaRPr lang="pl-PL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35B3F007-1571-4F4B-8CF8-4D5BC38D76F5}"/>
              </a:ext>
            </a:extLst>
          </p:cNvPr>
          <p:cNvSpPr/>
          <p:nvPr/>
        </p:nvSpPr>
        <p:spPr>
          <a:xfrm>
            <a:off x="5281715" y="2312097"/>
            <a:ext cx="2169790" cy="1325563"/>
          </a:xfrm>
          <a:prstGeom prst="rect">
            <a:avLst/>
          </a:prstGeom>
          <a:solidFill>
            <a:srgbClr val="B61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A7B63307-0405-461E-853A-08DC484B369F}"/>
              </a:ext>
            </a:extLst>
          </p:cNvPr>
          <p:cNvSpPr/>
          <p:nvPr/>
        </p:nvSpPr>
        <p:spPr>
          <a:xfrm>
            <a:off x="9094186" y="2312097"/>
            <a:ext cx="2169790" cy="1325563"/>
          </a:xfrm>
          <a:prstGeom prst="rect">
            <a:avLst/>
          </a:prstGeom>
          <a:solidFill>
            <a:srgbClr val="B61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562FF7DA-5EEB-4B22-BE62-4CC5543B0E42}"/>
              </a:ext>
            </a:extLst>
          </p:cNvPr>
          <p:cNvSpPr txBox="1"/>
          <p:nvPr/>
        </p:nvSpPr>
        <p:spPr>
          <a:xfrm>
            <a:off x="5683570" y="2513213"/>
            <a:ext cx="1366080" cy="923330"/>
          </a:xfrm>
          <a:prstGeom prst="rect">
            <a:avLst/>
          </a:prstGeom>
          <a:solidFill>
            <a:srgbClr val="B61928"/>
          </a:solidFill>
        </p:spPr>
        <p:txBody>
          <a:bodyPr wrap="none">
            <a:spAutoFit/>
          </a:bodyPr>
          <a:lstStyle/>
          <a:p>
            <a:pPr algn="ctr"/>
            <a:r>
              <a:rPr lang="pl-PL" sz="1800">
                <a:solidFill>
                  <a:schemeClr val="bg1"/>
                </a:solidFill>
                <a:latin typeface="Calibri" panose="020F0502020204030204" pitchFamily="34" charset="0"/>
              </a:rPr>
              <a:t>1 kwietnia </a:t>
            </a:r>
            <a:br>
              <a:rPr lang="pl-PL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l-PL" sz="1800">
                <a:solidFill>
                  <a:schemeClr val="bg1"/>
                </a:solidFill>
                <a:latin typeface="Calibri" panose="020F0502020204030204" pitchFamily="34" charset="0"/>
              </a:rPr>
              <a:t>- 31 grudnia </a:t>
            </a:r>
            <a:br>
              <a:rPr lang="pl-PL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l-PL" sz="1800" b="1">
                <a:solidFill>
                  <a:schemeClr val="bg1"/>
                </a:solidFill>
                <a:latin typeface="Calibri" panose="020F0502020204030204" pitchFamily="34" charset="0"/>
              </a:rPr>
              <a:t>2020</a:t>
            </a:r>
            <a:r>
              <a:rPr lang="pl-PL" sz="1800">
                <a:solidFill>
                  <a:schemeClr val="bg1"/>
                </a:solidFill>
                <a:latin typeface="Calibri" panose="020F0502020204030204" pitchFamily="34" charset="0"/>
              </a:rPr>
              <a:t> r.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B070899-8D10-44DC-8A71-E8D20D19D399}"/>
              </a:ext>
            </a:extLst>
          </p:cNvPr>
          <p:cNvSpPr txBox="1"/>
          <p:nvPr/>
        </p:nvSpPr>
        <p:spPr>
          <a:xfrm>
            <a:off x="9496041" y="2513213"/>
            <a:ext cx="13660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pl-PL" sz="1800">
                <a:solidFill>
                  <a:schemeClr val="bg1"/>
                </a:solidFill>
                <a:latin typeface="Calibri" panose="020F0502020204030204" pitchFamily="34" charset="0"/>
              </a:rPr>
              <a:t>1 kwietnia </a:t>
            </a:r>
            <a:br>
              <a:rPr lang="pl-PL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l-PL" sz="1800">
                <a:solidFill>
                  <a:schemeClr val="bg1"/>
                </a:solidFill>
                <a:latin typeface="Calibri" panose="020F0502020204030204" pitchFamily="34" charset="0"/>
              </a:rPr>
              <a:t>- 31 grudnia </a:t>
            </a:r>
            <a:br>
              <a:rPr lang="pl-PL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l-PL" sz="1800" b="1">
                <a:solidFill>
                  <a:schemeClr val="bg1"/>
                </a:solidFill>
                <a:latin typeface="Calibri" panose="020F0502020204030204" pitchFamily="34" charset="0"/>
              </a:rPr>
              <a:t>2019</a:t>
            </a:r>
            <a:r>
              <a:rPr lang="pl-PL" sz="1800">
                <a:solidFill>
                  <a:schemeClr val="bg1"/>
                </a:solidFill>
                <a:latin typeface="Calibri" panose="020F0502020204030204" pitchFamily="34" charset="0"/>
              </a:rPr>
              <a:t> r.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C98FFD2-8024-41E7-8B83-FFB50F679DE8}"/>
              </a:ext>
            </a:extLst>
          </p:cNvPr>
          <p:cNvSpPr txBox="1"/>
          <p:nvPr/>
        </p:nvSpPr>
        <p:spPr>
          <a:xfrm>
            <a:off x="7760398" y="2593555"/>
            <a:ext cx="1024896" cy="7626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l-PL" sz="1800">
                <a:solidFill>
                  <a:schemeClr val="accent2"/>
                </a:solidFill>
                <a:latin typeface="Calibri" panose="020F0502020204030204" pitchFamily="34" charset="0"/>
              </a:rPr>
              <a:t>w</a:t>
            </a:r>
            <a:br>
              <a:rPr lang="pl-PL" sz="180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pl-PL" sz="1800">
                <a:solidFill>
                  <a:schemeClr val="accent2"/>
                </a:solidFill>
                <a:latin typeface="Calibri" panose="020F0502020204030204" pitchFamily="34" charset="0"/>
              </a:rPr>
              <a:t>stosunku</a:t>
            </a:r>
            <a:br>
              <a:rPr lang="pl-PL" sz="180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pl-PL" sz="1800">
                <a:solidFill>
                  <a:schemeClr val="accent2"/>
                </a:solidFill>
                <a:latin typeface="Calibri" panose="020F0502020204030204" pitchFamily="34" charset="0"/>
              </a:rPr>
              <a:t>do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17566708-11BA-47D9-BF51-8D5B50603433}"/>
              </a:ext>
            </a:extLst>
          </p:cNvPr>
          <p:cNvSpPr/>
          <p:nvPr/>
        </p:nvSpPr>
        <p:spPr>
          <a:xfrm>
            <a:off x="5281715" y="4757572"/>
            <a:ext cx="2169790" cy="1325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59BCC259-CE90-40FA-AA22-A8E706829B57}"/>
              </a:ext>
            </a:extLst>
          </p:cNvPr>
          <p:cNvSpPr/>
          <p:nvPr/>
        </p:nvSpPr>
        <p:spPr>
          <a:xfrm>
            <a:off x="9094186" y="4757572"/>
            <a:ext cx="2169790" cy="1325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27BAD748-944C-40BD-B924-FB0DDC58B0E9}"/>
              </a:ext>
            </a:extLst>
          </p:cNvPr>
          <p:cNvSpPr txBox="1"/>
          <p:nvPr/>
        </p:nvSpPr>
        <p:spPr>
          <a:xfrm>
            <a:off x="5606402" y="4958688"/>
            <a:ext cx="152041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pl-PL" sz="1800">
                <a:solidFill>
                  <a:schemeClr val="bg1"/>
                </a:solidFill>
                <a:latin typeface="Calibri" panose="020F0502020204030204" pitchFamily="34" charset="0"/>
              </a:rPr>
              <a:t>1 października</a:t>
            </a:r>
            <a:br>
              <a:rPr lang="pl-PL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l-PL" sz="1800">
                <a:solidFill>
                  <a:schemeClr val="bg1"/>
                </a:solidFill>
                <a:latin typeface="Calibri" panose="020F0502020204030204" pitchFamily="34" charset="0"/>
              </a:rPr>
              <a:t>- 31 grudnia </a:t>
            </a:r>
            <a:br>
              <a:rPr lang="pl-PL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l-PL" sz="1800" b="1">
                <a:solidFill>
                  <a:schemeClr val="bg1"/>
                </a:solidFill>
                <a:latin typeface="Calibri" panose="020F0502020204030204" pitchFamily="34" charset="0"/>
              </a:rPr>
              <a:t>2020</a:t>
            </a:r>
            <a:r>
              <a:rPr lang="pl-PL" sz="1800">
                <a:solidFill>
                  <a:schemeClr val="bg1"/>
                </a:solidFill>
                <a:latin typeface="Calibri" panose="020F0502020204030204" pitchFamily="34" charset="0"/>
              </a:rPr>
              <a:t> r.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622A10FB-9E17-4CB7-8C68-C72E8B570F87}"/>
              </a:ext>
            </a:extLst>
          </p:cNvPr>
          <p:cNvSpPr txBox="1"/>
          <p:nvPr/>
        </p:nvSpPr>
        <p:spPr>
          <a:xfrm>
            <a:off x="9418873" y="4958688"/>
            <a:ext cx="152041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pl-PL" sz="1800">
                <a:solidFill>
                  <a:schemeClr val="bg1"/>
                </a:solidFill>
                <a:latin typeface="Calibri" panose="020F0502020204030204" pitchFamily="34" charset="0"/>
              </a:rPr>
              <a:t>1 października</a:t>
            </a:r>
            <a:br>
              <a:rPr lang="pl-PL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l-PL" sz="1800">
                <a:solidFill>
                  <a:schemeClr val="bg1"/>
                </a:solidFill>
                <a:latin typeface="Calibri" panose="020F0502020204030204" pitchFamily="34" charset="0"/>
              </a:rPr>
              <a:t>- 31 grudnia </a:t>
            </a:r>
            <a:br>
              <a:rPr lang="pl-PL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l-PL" sz="1800" b="1">
                <a:solidFill>
                  <a:schemeClr val="bg1"/>
                </a:solidFill>
                <a:latin typeface="Calibri" panose="020F0502020204030204" pitchFamily="34" charset="0"/>
              </a:rPr>
              <a:t>2019</a:t>
            </a:r>
            <a:r>
              <a:rPr lang="pl-PL" sz="1800">
                <a:solidFill>
                  <a:schemeClr val="bg1"/>
                </a:solidFill>
                <a:latin typeface="Calibri" panose="020F0502020204030204" pitchFamily="34" charset="0"/>
              </a:rPr>
              <a:t> r.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C1726174-1DE3-48A0-9157-6A6ED80E9F19}"/>
              </a:ext>
            </a:extLst>
          </p:cNvPr>
          <p:cNvSpPr txBox="1"/>
          <p:nvPr/>
        </p:nvSpPr>
        <p:spPr>
          <a:xfrm>
            <a:off x="7760398" y="5039030"/>
            <a:ext cx="1024896" cy="7626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l-PL" sz="1800">
                <a:solidFill>
                  <a:schemeClr val="accent2"/>
                </a:solidFill>
                <a:latin typeface="Calibri" panose="020F0502020204030204" pitchFamily="34" charset="0"/>
              </a:rPr>
              <a:t>w</a:t>
            </a:r>
            <a:br>
              <a:rPr lang="pl-PL" sz="180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pl-PL" sz="1800">
                <a:solidFill>
                  <a:schemeClr val="accent2"/>
                </a:solidFill>
                <a:latin typeface="Calibri" panose="020F0502020204030204" pitchFamily="34" charset="0"/>
              </a:rPr>
              <a:t>stosunku</a:t>
            </a:r>
            <a:br>
              <a:rPr lang="pl-PL" sz="180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pl-PL" sz="1800">
                <a:solidFill>
                  <a:schemeClr val="accent2"/>
                </a:solidFill>
                <a:latin typeface="Calibri" panose="020F0502020204030204" pitchFamily="34" charset="0"/>
              </a:rPr>
              <a:t>do</a:t>
            </a:r>
          </a:p>
        </p:txBody>
      </p:sp>
      <p:pic>
        <p:nvPicPr>
          <p:cNvPr id="26" name="Obraz 25" descr="Obraz zawierający osoba, niebieski&#10;&#10;Opis wygenerowany automatycznie">
            <a:extLst>
              <a:ext uri="{FF2B5EF4-FFF2-40B4-BE49-F238E27FC236}">
                <a16:creationId xmlns:a16="http://schemas.microsoft.com/office/drawing/2014/main" id="{4C4203FB-C113-4A9E-A73F-DE0966567B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52" r="50000"/>
          <a:stretch/>
        </p:blipFill>
        <p:spPr>
          <a:xfrm>
            <a:off x="0" y="0"/>
            <a:ext cx="3946967" cy="6858000"/>
          </a:xfrm>
          <a:prstGeom prst="rect">
            <a:avLst/>
          </a:prstGeom>
        </p:spPr>
      </p:pic>
      <p:sp>
        <p:nvSpPr>
          <p:cNvPr id="27" name="Prostokąt 26">
            <a:extLst>
              <a:ext uri="{FF2B5EF4-FFF2-40B4-BE49-F238E27FC236}">
                <a16:creationId xmlns:a16="http://schemas.microsoft.com/office/drawing/2014/main" id="{45BA5598-923F-4C11-ACF7-5429552018F0}"/>
              </a:ext>
            </a:extLst>
          </p:cNvPr>
          <p:cNvSpPr/>
          <p:nvPr/>
        </p:nvSpPr>
        <p:spPr>
          <a:xfrm>
            <a:off x="0" y="0"/>
            <a:ext cx="3946967" cy="6858000"/>
          </a:xfrm>
          <a:prstGeom prst="rect">
            <a:avLst/>
          </a:prstGeom>
          <a:gradFill>
            <a:gsLst>
              <a:gs pos="100000">
                <a:srgbClr val="B61928"/>
              </a:gs>
              <a:gs pos="65000">
                <a:srgbClr val="B61928">
                  <a:alpha val="76000"/>
                </a:srgbClr>
              </a:gs>
              <a:gs pos="0">
                <a:srgbClr val="B61928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C20DB07B-BD9D-4D46-B4BB-A2E3D8695E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5722" y="2762358"/>
            <a:ext cx="1515522" cy="150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6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56A9CEDB-FB2C-47B1-8E2C-E430A4633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508764"/>
              </p:ext>
            </p:extLst>
          </p:nvPr>
        </p:nvGraphicFramePr>
        <p:xfrm>
          <a:off x="551121" y="1294030"/>
          <a:ext cx="11089758" cy="4957913"/>
        </p:xfrm>
        <a:graphic>
          <a:graphicData uri="http://schemas.openxmlformats.org/drawingml/2006/table">
            <a:tbl>
              <a:tblPr firstRow="1" bandRow="1"/>
              <a:tblGrid>
                <a:gridCol w="5279487">
                  <a:extLst>
                    <a:ext uri="{9D8B030D-6E8A-4147-A177-3AD203B41FA5}">
                      <a16:colId xmlns:a16="http://schemas.microsoft.com/office/drawing/2014/main" val="3866092967"/>
                    </a:ext>
                  </a:extLst>
                </a:gridCol>
                <a:gridCol w="5810271">
                  <a:extLst>
                    <a:ext uri="{9D8B030D-6E8A-4147-A177-3AD203B41FA5}">
                      <a16:colId xmlns:a16="http://schemas.microsoft.com/office/drawing/2014/main" val="150778444"/>
                    </a:ext>
                  </a:extLst>
                </a:gridCol>
              </a:tblGrid>
              <a:tr h="453261">
                <a:tc>
                  <a:txBody>
                    <a:bodyPr/>
                    <a:lstStyle/>
                    <a:p>
                      <a:pPr algn="ctr"/>
                      <a:r>
                        <a:rPr lang="pl-PL" b="1" spc="30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SPOSÓB WYKAZANIA</a:t>
                      </a:r>
                      <a:endParaRPr lang="pl-PL" b="1" strike="sngStrike" spc="30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80000" marR="180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spc="30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BENEFICJENT</a:t>
                      </a:r>
                    </a:p>
                  </a:txBody>
                  <a:tcPr marL="180000" marR="180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639711"/>
                  </a:ext>
                </a:extLst>
              </a:tr>
              <a:tr h="651416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pl-PL" sz="1500">
                          <a:solidFill>
                            <a:schemeClr val="accent2"/>
                          </a:solidFill>
                        </a:rPr>
                        <a:t>wartość sprzedaży towarów i usług wykazaną w deklaracji </a:t>
                      </a:r>
                      <a:r>
                        <a:rPr lang="pl-PL" sz="1500" b="1">
                          <a:solidFill>
                            <a:schemeClr val="accent2"/>
                          </a:solidFill>
                        </a:rPr>
                        <a:t>JPK V7M </a:t>
                      </a:r>
                      <a:endParaRPr lang="pl-PL" sz="1500" b="1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0000" marR="180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pl-PL" sz="1500">
                          <a:solidFill>
                            <a:schemeClr val="accent2"/>
                          </a:solidFill>
                        </a:rPr>
                        <a:t>w przypadku Beneficjentów będących czynnymi podatnikami VAT rozliczającymi się miesięcznie</a:t>
                      </a:r>
                      <a:endParaRPr lang="pl-PL" sz="150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0000" marR="180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372557"/>
                  </a:ext>
                </a:extLst>
              </a:tr>
              <a:tr h="651416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pl-PL" sz="1500">
                          <a:solidFill>
                            <a:schemeClr val="accent2"/>
                          </a:solidFill>
                        </a:rPr>
                        <a:t>wartość sprzedaży towarów i usług wykazaną w deklaracji </a:t>
                      </a:r>
                      <a:r>
                        <a:rPr lang="pl-PL" sz="1500" b="1">
                          <a:solidFill>
                            <a:schemeClr val="accent2"/>
                          </a:solidFill>
                        </a:rPr>
                        <a:t>JPK V7K </a:t>
                      </a:r>
                      <a:r>
                        <a:rPr lang="pl-PL" sz="1500">
                          <a:solidFill>
                            <a:schemeClr val="accent2"/>
                          </a:solidFill>
                        </a:rPr>
                        <a:t>(w zakresie sprzedaży za dany miesiąc</a:t>
                      </a:r>
                      <a:endParaRPr lang="pl-PL" sz="150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0000" marR="180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pl-PL" sz="1500">
                          <a:solidFill>
                            <a:schemeClr val="accent2"/>
                          </a:solidFill>
                        </a:rPr>
                        <a:t>w przypadku Beneficjentów, będących czynnymi podatnikami VAT rozliczającymi się kwartalnie</a:t>
                      </a:r>
                      <a:endParaRPr lang="pl-PL" sz="150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0000" marR="180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428946"/>
                  </a:ext>
                </a:extLst>
              </a:tr>
              <a:tr h="2550404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pl-PL" sz="1500">
                          <a:solidFill>
                            <a:schemeClr val="accent2"/>
                          </a:solidFill>
                        </a:rPr>
                        <a:t>przychód z innych źródeł (tzw. </a:t>
                      </a:r>
                      <a:r>
                        <a:rPr lang="pl-PL" sz="1500" b="1">
                          <a:solidFill>
                            <a:schemeClr val="accent2"/>
                          </a:solidFill>
                        </a:rPr>
                        <a:t>przychód operacyjny</a:t>
                      </a:r>
                      <a:r>
                        <a:rPr lang="pl-PL" sz="1500">
                          <a:solidFill>
                            <a:schemeClr val="accent2"/>
                          </a:solidFill>
                        </a:rPr>
                        <a:t>) 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pl-PL" sz="1500">
                          <a:solidFill>
                            <a:schemeClr val="accent2"/>
                          </a:solidFill>
                        </a:rPr>
                        <a:t>w rozumieniu </a:t>
                      </a:r>
                      <a:r>
                        <a:rPr lang="pl-PL" sz="1500" b="1">
                          <a:solidFill>
                            <a:schemeClr val="accent2"/>
                          </a:solidFill>
                        </a:rPr>
                        <a:t>ustawy CIT </a:t>
                      </a:r>
                      <a:r>
                        <a:rPr lang="pl-PL" sz="1500">
                          <a:solidFill>
                            <a:schemeClr val="accent2"/>
                          </a:solidFill>
                        </a:rPr>
                        <a:t>albo przychód z działalności 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pl-PL" sz="1500">
                          <a:solidFill>
                            <a:schemeClr val="accent2"/>
                          </a:solidFill>
                        </a:rPr>
                        <a:t>w rozumieniu </a:t>
                      </a:r>
                      <a:r>
                        <a:rPr lang="pl-PL" sz="1500" b="1">
                          <a:solidFill>
                            <a:schemeClr val="accent2"/>
                          </a:solidFill>
                        </a:rPr>
                        <a:t>ustawy PIT</a:t>
                      </a:r>
                      <a:r>
                        <a:rPr lang="pl-PL" sz="1500">
                          <a:solidFill>
                            <a:schemeClr val="accent2"/>
                          </a:solidFill>
                        </a:rPr>
                        <a:t>, stanowiące podstawę do obliczenia zaliczki na podatek CIT albo PIT</a:t>
                      </a:r>
                      <a:endParaRPr lang="pl-PL" sz="1500" b="1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0000" marR="180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C718E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500">
                          <a:solidFill>
                            <a:schemeClr val="accent2"/>
                          </a:solidFill>
                        </a:rPr>
                        <a:t>będących czynnymi podatnikami VAT wystawiającymi faktury VAT marża (w tym beneficjentów, którzy wykazali co najmniej jedną fakturę objętą obowiązkiem VAT marży),</a:t>
                      </a:r>
                    </a:p>
                    <a:p>
                      <a:pPr marL="2667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C718E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500">
                          <a:solidFill>
                            <a:schemeClr val="accent2"/>
                          </a:solidFill>
                        </a:rPr>
                        <a:t>będących czynnymi podatnikami VAT, rozliczającymi się kasowo,</a:t>
                      </a:r>
                    </a:p>
                    <a:p>
                      <a:pPr marL="2667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C718E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500">
                          <a:solidFill>
                            <a:schemeClr val="accent2"/>
                          </a:solidFill>
                        </a:rPr>
                        <a:t>świadczących tylko i wyłącznie czynności zwolnione z VAT (zwolnienie przedmiotowe),</a:t>
                      </a:r>
                    </a:p>
                    <a:p>
                      <a:pPr marL="2667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C718E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500">
                          <a:solidFill>
                            <a:schemeClr val="accent2"/>
                          </a:solidFill>
                        </a:rPr>
                        <a:t>niebędących podatnikami VAT (w tym beneficjentów zwolnionych podmiotowo z VAT),</a:t>
                      </a:r>
                    </a:p>
                    <a:p>
                      <a:pPr marL="2667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C718E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500">
                          <a:solidFill>
                            <a:schemeClr val="accent2"/>
                          </a:solidFill>
                        </a:rPr>
                        <a:t>rozliczających się ryczałtem od przychodów ewidencjonowanych</a:t>
                      </a:r>
                      <a:endParaRPr lang="pl-PL" sz="1500" strike="noStrike" kern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0000" marR="180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550205"/>
                  </a:ext>
                </a:extLst>
              </a:tr>
              <a:tr h="651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kern="120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kwota </a:t>
                      </a:r>
                      <a:r>
                        <a:rPr lang="pl-PL" sz="1500">
                          <a:solidFill>
                            <a:schemeClr val="accent2"/>
                          </a:solidFill>
                        </a:rPr>
                        <a:t>wyliczona przez Beneficjenta na podstawie wystawionych faktur lub rachunków</a:t>
                      </a:r>
                      <a:endParaRPr lang="pl-PL" sz="1500" b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0000" marR="180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>
                          <a:solidFill>
                            <a:schemeClr val="accent2"/>
                          </a:solidFill>
                        </a:rPr>
                        <a:t>w stosunku do Beneficjenta korzystającego z karty podatkowej (niebędącego czynnym podatnikiem VAT)</a:t>
                      </a:r>
                      <a:endParaRPr lang="pl-PL" sz="1500" kern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0000" marR="180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3064654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CEA4316F-66C9-4DEE-B219-2F7581D32E63}"/>
              </a:ext>
            </a:extLst>
          </p:cNvPr>
          <p:cNvSpPr txBox="1"/>
          <p:nvPr/>
        </p:nvSpPr>
        <p:spPr>
          <a:xfrm>
            <a:off x="432000" y="324141"/>
            <a:ext cx="316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>
                <a:solidFill>
                  <a:schemeClr val="accent2"/>
                </a:solidFill>
              </a:rPr>
              <a:t>Spadek przychodów</a:t>
            </a:r>
          </a:p>
        </p:txBody>
      </p:sp>
    </p:spTree>
    <p:extLst>
      <p:ext uri="{BB962C8B-B14F-4D97-AF65-F5344CB8AC3E}">
        <p14:creationId xmlns:p14="http://schemas.microsoft.com/office/powerpoint/2010/main" val="372535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F794DA3-A0B5-452B-8BF3-B3D07642188A}"/>
              </a:ext>
            </a:extLst>
          </p:cNvPr>
          <p:cNvSpPr txBox="1"/>
          <p:nvPr/>
        </p:nvSpPr>
        <p:spPr>
          <a:xfrm>
            <a:off x="428263" y="324141"/>
            <a:ext cx="10004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>
                <a:solidFill>
                  <a:schemeClr val="accent2"/>
                </a:solidFill>
              </a:rPr>
              <a:t>Skutki podatkowe umorzenia subwencji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F2638A9-EED2-4B59-AA0F-69E376B410A1}"/>
              </a:ext>
            </a:extLst>
          </p:cNvPr>
          <p:cNvSpPr txBox="1"/>
          <p:nvPr/>
        </p:nvSpPr>
        <p:spPr>
          <a:xfrm>
            <a:off x="428263" y="1757571"/>
            <a:ext cx="6867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>
                <a:solidFill>
                  <a:schemeClr val="accent2"/>
                </a:solidFill>
              </a:rPr>
              <a:t>Obecnie do przychodów zalicza się wartość umorzonych zobowiązań, w tym z tytułu uzyskanego finansowania. </a:t>
            </a:r>
          </a:p>
          <a:p>
            <a:endParaRPr lang="pl-PL">
              <a:solidFill>
                <a:schemeClr val="accent2"/>
              </a:solidFill>
            </a:endParaRPr>
          </a:p>
          <a:p>
            <a:r>
              <a:rPr lang="pl-PL">
                <a:solidFill>
                  <a:schemeClr val="accent2"/>
                </a:solidFill>
              </a:rPr>
              <a:t>Umorzenie kwoty subwencji stanowi przysporzenie dla przedsiębiorcy, zasady prawa podatkowego wiążą z tym zdarzeniem powstanie zobowiązania podatkowego. </a:t>
            </a:r>
          </a:p>
          <a:p>
            <a:endParaRPr lang="pl-PL">
              <a:solidFill>
                <a:schemeClr val="accent2"/>
              </a:solidFill>
            </a:endParaRPr>
          </a:p>
          <a:p>
            <a:r>
              <a:rPr lang="pl-PL">
                <a:solidFill>
                  <a:schemeClr val="accent2"/>
                </a:solidFill>
              </a:rPr>
              <a:t>Możliwość dokonania w 2021 r. częściowego zwolnienia z podatku dokonanych umorzeń analizowane będzie przez Ministerstwo Finansów </a:t>
            </a:r>
          </a:p>
          <a:p>
            <a:r>
              <a:rPr lang="pl-PL">
                <a:solidFill>
                  <a:schemeClr val="accent2"/>
                </a:solidFill>
              </a:rPr>
              <a:t>we współpracy z PFR.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0F8F89C-C3DD-4758-A799-51647CE250C9}"/>
              </a:ext>
            </a:extLst>
          </p:cNvPr>
          <p:cNvSpPr txBox="1"/>
          <p:nvPr/>
        </p:nvSpPr>
        <p:spPr>
          <a:xfrm>
            <a:off x="508000" y="4965945"/>
            <a:ext cx="4216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l-PL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Zobacz: Komunikat Ministerstwa Finansów</a:t>
            </a:r>
            <a:endParaRPr lang="pl-PL">
              <a:solidFill>
                <a:schemeClr val="bg1"/>
              </a:solidFill>
            </a:endParaRPr>
          </a:p>
        </p:txBody>
      </p:sp>
      <p:pic>
        <p:nvPicPr>
          <p:cNvPr id="13" name="Grafika 12" descr="Kwadraty wypełnione za pomocą bardzo małym kwadratu">
            <a:extLst>
              <a:ext uri="{FF2B5EF4-FFF2-40B4-BE49-F238E27FC236}">
                <a16:creationId xmlns:a16="http://schemas.microsoft.com/office/drawing/2014/main" id="{30B82419-F6D6-430C-9DA1-D313FB427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5863" y="626714"/>
            <a:ext cx="5677598" cy="567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49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F794DA3-A0B5-452B-8BF3-B3D07642188A}"/>
              </a:ext>
            </a:extLst>
          </p:cNvPr>
          <p:cNvSpPr txBox="1"/>
          <p:nvPr/>
        </p:nvSpPr>
        <p:spPr>
          <a:xfrm>
            <a:off x="428263" y="324141"/>
            <a:ext cx="10004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>
                <a:solidFill>
                  <a:schemeClr val="accent2"/>
                </a:solidFill>
              </a:rPr>
              <a:t>Skutki podatkowe umorzenia subwencji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F2638A9-EED2-4B59-AA0F-69E376B410A1}"/>
              </a:ext>
            </a:extLst>
          </p:cNvPr>
          <p:cNvSpPr txBox="1"/>
          <p:nvPr/>
        </p:nvSpPr>
        <p:spPr>
          <a:xfrm>
            <a:off x="428263" y="1757571"/>
            <a:ext cx="76113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i="0">
                <a:solidFill>
                  <a:schemeClr val="accent2"/>
                </a:solidFill>
                <a:effectLst/>
              </a:rPr>
              <a:t>Otrzymanie środków w ramach TF:</a:t>
            </a:r>
            <a:r>
              <a:rPr lang="pl-PL" b="0" i="0">
                <a:solidFill>
                  <a:schemeClr val="accent2"/>
                </a:solidFill>
                <a:effectLst/>
              </a:rPr>
              <a:t> podatnicy nie zaliczają do przychodów podatkowych kwoty otrzymanego finansowania (traktowane są jako pożyczka).</a:t>
            </a:r>
          </a:p>
          <a:p>
            <a:endParaRPr lang="pl-PL" b="0" i="0">
              <a:solidFill>
                <a:schemeClr val="accent2"/>
              </a:solidFill>
              <a:effectLst/>
            </a:endParaRPr>
          </a:p>
          <a:p>
            <a:r>
              <a:rPr lang="pl-PL" b="1" i="0">
                <a:solidFill>
                  <a:schemeClr val="accent2"/>
                </a:solidFill>
                <a:effectLst/>
              </a:rPr>
              <a:t>Koszty sfinansowane ze środków z TF: </a:t>
            </a:r>
            <a:r>
              <a:rPr lang="pl-PL" b="0" i="0">
                <a:solidFill>
                  <a:schemeClr val="accent2"/>
                </a:solidFill>
                <a:effectLst/>
              </a:rPr>
              <a:t>kwalifikowane są do kosztów uzyskania przychodów na ogólnych zasadach. Wszystkie wydatki, które zostały pokryte ze środków przekazanych przez PFR, podlegają zaliczeniu do kosztów podatkowych, jeżeli spełniają ogólne przesłanki wynikające z ustaw podatkowych do takiej ich kwalifikacji. Kwalifikacji wydatków jako kosztów uzyskania przychodów nie zmienia umorzenie finansowania.</a:t>
            </a:r>
          </a:p>
          <a:p>
            <a:endParaRPr lang="pl-PL" b="0" i="0">
              <a:solidFill>
                <a:schemeClr val="accent2"/>
              </a:solidFill>
              <a:effectLst/>
            </a:endParaRPr>
          </a:p>
          <a:p>
            <a:r>
              <a:rPr lang="pl-PL" b="1" i="0">
                <a:solidFill>
                  <a:schemeClr val="accent2"/>
                </a:solidFill>
                <a:effectLst/>
              </a:rPr>
              <a:t>Zwrot środków otrzymanych w ramach TF:</a:t>
            </a:r>
            <a:r>
              <a:rPr lang="pl-PL" b="0" i="0">
                <a:solidFill>
                  <a:schemeClr val="accent2"/>
                </a:solidFill>
                <a:effectLst/>
              </a:rPr>
              <a:t> podatnicy nie zaliczają do kosztów uzyskania przychodów kwoty zwróconego finansowania. </a:t>
            </a:r>
          </a:p>
        </p:txBody>
      </p:sp>
      <p:pic>
        <p:nvPicPr>
          <p:cNvPr id="13" name="Grafika 12" descr="Kwadraty wypełnione za pomocą bardzo małym kwadratu">
            <a:extLst>
              <a:ext uri="{FF2B5EF4-FFF2-40B4-BE49-F238E27FC236}">
                <a16:creationId xmlns:a16="http://schemas.microsoft.com/office/drawing/2014/main" id="{30B82419-F6D6-430C-9DA1-D313FB427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5863" y="626714"/>
            <a:ext cx="5677598" cy="567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35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F794DA3-A0B5-452B-8BF3-B3D07642188A}"/>
              </a:ext>
            </a:extLst>
          </p:cNvPr>
          <p:cNvSpPr txBox="1"/>
          <p:nvPr/>
        </p:nvSpPr>
        <p:spPr>
          <a:xfrm>
            <a:off x="428263" y="324141"/>
            <a:ext cx="10004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>
                <a:solidFill>
                  <a:schemeClr val="accent2"/>
                </a:solidFill>
              </a:rPr>
              <a:t>Skutki podatkowe umorzenia subwencji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F2638A9-EED2-4B59-AA0F-69E376B410A1}"/>
              </a:ext>
            </a:extLst>
          </p:cNvPr>
          <p:cNvSpPr txBox="1"/>
          <p:nvPr/>
        </p:nvSpPr>
        <p:spPr>
          <a:xfrm>
            <a:off x="428263" y="1757571"/>
            <a:ext cx="76113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i="0">
                <a:solidFill>
                  <a:schemeClr val="accent2"/>
                </a:solidFill>
                <a:effectLst/>
              </a:rPr>
              <a:t>Podatek od czynności cywilnoprawnych: </a:t>
            </a:r>
            <a:r>
              <a:rPr lang="pl-PL" b="0" i="0">
                <a:solidFill>
                  <a:schemeClr val="accent2"/>
                </a:solidFill>
                <a:effectLst/>
              </a:rPr>
              <a:t>kwota uzyskanego finansowania nie podlega podatkowi od czynności cywilnoprawnych. </a:t>
            </a:r>
          </a:p>
          <a:p>
            <a:endParaRPr lang="pl-PL" b="0" i="0">
              <a:solidFill>
                <a:schemeClr val="accent2"/>
              </a:solidFill>
              <a:effectLst/>
            </a:endParaRPr>
          </a:p>
          <a:p>
            <a:r>
              <a:rPr lang="pl-PL" b="1" i="0">
                <a:solidFill>
                  <a:schemeClr val="accent2"/>
                </a:solidFill>
                <a:effectLst/>
              </a:rPr>
              <a:t>Umorzenie finansowania: </a:t>
            </a:r>
            <a:r>
              <a:rPr lang="pl-PL" b="0" i="0">
                <a:solidFill>
                  <a:schemeClr val="accent2"/>
                </a:solidFill>
                <a:effectLst/>
              </a:rPr>
              <a:t>do przychodów zalicza się wartość umorzonych zobowiązań, w tym z tytułu uzyskanego finansowania. Umorzona kwota subwencji stanowi, </a:t>
            </a:r>
            <a:r>
              <a:rPr lang="pl-PL">
                <a:solidFill>
                  <a:schemeClr val="accent2"/>
                </a:solidFill>
              </a:rPr>
              <a:t>w dacie decyzji o umorzeniu, </a:t>
            </a:r>
            <a:r>
              <a:rPr lang="pl-PL" b="0" i="0">
                <a:solidFill>
                  <a:schemeClr val="accent2"/>
                </a:solidFill>
                <a:effectLst/>
              </a:rPr>
              <a:t>przysporzenie dla przedsiębiorcy i na mocy przepisów prawa podatkowego powstaje zobowiązanie podatkowe.</a:t>
            </a:r>
          </a:p>
        </p:txBody>
      </p:sp>
      <p:pic>
        <p:nvPicPr>
          <p:cNvPr id="13" name="Grafika 12" descr="Kwadraty wypełnione za pomocą bardzo małym kwadratu">
            <a:extLst>
              <a:ext uri="{FF2B5EF4-FFF2-40B4-BE49-F238E27FC236}">
                <a16:creationId xmlns:a16="http://schemas.microsoft.com/office/drawing/2014/main" id="{30B82419-F6D6-430C-9DA1-D313FB427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5863" y="626714"/>
            <a:ext cx="5677598" cy="567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87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klawiatura, komputer, osoba, wewnątrz&#10;&#10;Opis wygenerowany automatycznie">
            <a:extLst>
              <a:ext uri="{FF2B5EF4-FFF2-40B4-BE49-F238E27FC236}">
                <a16:creationId xmlns:a16="http://schemas.microsoft.com/office/drawing/2014/main" id="{3FDBEEB4-063C-4067-A14E-A842CFBFC6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23" r="9605"/>
          <a:stretch/>
        </p:blipFill>
        <p:spPr>
          <a:xfrm>
            <a:off x="1" y="0"/>
            <a:ext cx="3946966" cy="6858000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61A6F18A-E13F-4C33-AA37-B7778DB1ED7D}"/>
              </a:ext>
            </a:extLst>
          </p:cNvPr>
          <p:cNvSpPr/>
          <p:nvPr/>
        </p:nvSpPr>
        <p:spPr>
          <a:xfrm>
            <a:off x="0" y="0"/>
            <a:ext cx="3946967" cy="6858000"/>
          </a:xfrm>
          <a:prstGeom prst="rect">
            <a:avLst/>
          </a:prstGeom>
          <a:gradFill>
            <a:gsLst>
              <a:gs pos="100000">
                <a:srgbClr val="B61928">
                  <a:alpha val="85000"/>
                </a:srgbClr>
              </a:gs>
              <a:gs pos="39000">
                <a:srgbClr val="B61928">
                  <a:alpha val="55000"/>
                </a:srgbClr>
              </a:gs>
              <a:gs pos="0">
                <a:srgbClr val="B61928">
                  <a:alpha val="7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80A9376-3B73-4864-80B8-D1F0395CB83D}"/>
              </a:ext>
            </a:extLst>
          </p:cNvPr>
          <p:cNvSpPr txBox="1"/>
          <p:nvPr/>
        </p:nvSpPr>
        <p:spPr>
          <a:xfrm>
            <a:off x="787646" y="3407324"/>
            <a:ext cx="2371675" cy="95410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pl-PL" sz="2800" b="1">
                <a:solidFill>
                  <a:schemeClr val="bg1"/>
                </a:solidFill>
              </a:rPr>
              <a:t>Postępowanie </a:t>
            </a:r>
          </a:p>
          <a:p>
            <a:pPr algn="ctr"/>
            <a:r>
              <a:rPr lang="pl-PL" sz="2800" b="1">
                <a:solidFill>
                  <a:schemeClr val="bg1"/>
                </a:solidFill>
              </a:rPr>
              <a:t>Wyjaśniające</a:t>
            </a: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A160A678-3ACA-4665-8C4A-2C2762742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2826" y="2119379"/>
            <a:ext cx="1121314" cy="1116816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DD7C401-05EE-4BCC-B0EE-0BF0E51B919E}"/>
              </a:ext>
            </a:extLst>
          </p:cNvPr>
          <p:cNvSpPr txBox="1"/>
          <p:nvPr/>
        </p:nvSpPr>
        <p:spPr>
          <a:xfrm>
            <a:off x="4469899" y="323378"/>
            <a:ext cx="1236236" cy="461665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>
              <a:spcAft>
                <a:spcPts val="1200"/>
              </a:spcAft>
              <a:tabLst>
                <a:tab pos="1612900" algn="l"/>
              </a:tabLst>
            </a:pPr>
            <a:r>
              <a:rPr lang="pl-PL" sz="2400" b="1">
                <a:solidFill>
                  <a:schemeClr val="accent2"/>
                </a:solidFill>
                <a:cs typeface="Calibri"/>
              </a:rPr>
              <a:t>WAŻNE!</a:t>
            </a: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049408FE-0D06-4B27-8619-A5440AC457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92671" y="5476726"/>
            <a:ext cx="587094" cy="587094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29A2FE3-C43A-40E4-8169-34748984EE4C}"/>
              </a:ext>
            </a:extLst>
          </p:cNvPr>
          <p:cNvSpPr txBox="1"/>
          <p:nvPr/>
        </p:nvSpPr>
        <p:spPr>
          <a:xfrm>
            <a:off x="4362557" y="887577"/>
            <a:ext cx="6611927" cy="41703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B61928"/>
              </a:buClr>
              <a:buFont typeface="+mj-lt"/>
              <a:buAutoNum type="arabicPeriod"/>
            </a:pPr>
            <a:r>
              <a:rPr lang="pl-PL" sz="2000">
                <a:solidFill>
                  <a:srgbClr val="545454"/>
                </a:solidFill>
                <a:cs typeface="Calibri"/>
              </a:rPr>
              <a:t>Beneficjent nie może rozpocząć postępowania wyjaśniającego przed uzyskaniem decyzji z PFR.</a:t>
            </a:r>
          </a:p>
          <a:p>
            <a:pPr marL="342900" indent="-342900">
              <a:spcAft>
                <a:spcPts val="1800"/>
              </a:spcAft>
              <a:buClr>
                <a:srgbClr val="B61928"/>
              </a:buClr>
              <a:buFont typeface="+mj-lt"/>
              <a:buAutoNum type="arabicPeriod"/>
            </a:pPr>
            <a:r>
              <a:rPr lang="pl-PL" sz="2000">
                <a:solidFill>
                  <a:srgbClr val="545454"/>
                </a:solidFill>
                <a:cs typeface="Calibri"/>
              </a:rPr>
              <a:t>Postępowanie wyjaśniające realizowane jest wyłącznie za pośrednictwem banku.</a:t>
            </a:r>
          </a:p>
          <a:p>
            <a:pPr marL="342900" indent="-342900">
              <a:spcAft>
                <a:spcPts val="1800"/>
              </a:spcAft>
              <a:buClr>
                <a:srgbClr val="B61928"/>
              </a:buClr>
              <a:buFont typeface="+mj-lt"/>
              <a:buAutoNum type="arabicPeriod"/>
            </a:pPr>
            <a:r>
              <a:rPr lang="pl-PL" sz="2000">
                <a:solidFill>
                  <a:srgbClr val="545454"/>
                </a:solidFill>
                <a:cs typeface="Calibri"/>
              </a:rPr>
              <a:t>Postępowanie wyjaśniające nie zwalnia z obowiązku terminowej spłaty subwencji, zgodnie z otrzymanym wcześniej harmonogramem.</a:t>
            </a:r>
          </a:p>
          <a:p>
            <a:pPr marL="342900" indent="-342900">
              <a:spcAft>
                <a:spcPts val="1800"/>
              </a:spcAft>
              <a:buClr>
                <a:srgbClr val="B61928"/>
              </a:buClr>
              <a:buFont typeface="+mj-lt"/>
              <a:buAutoNum type="arabicPeriod"/>
            </a:pPr>
            <a:r>
              <a:rPr lang="pl-PL" sz="2000">
                <a:solidFill>
                  <a:srgbClr val="545454"/>
                </a:solidFill>
                <a:cs typeface="Calibri"/>
              </a:rPr>
              <a:t>Postępowanie wyjaśniające nie dotyczy Beneficjentów, którzy zaakceptowali propozycję rozliczenia udostępnioną przez PFR bez zmiany kwoty subwencji finansowej do zwrotu (kwota bezsporna).</a:t>
            </a:r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799EB6DE-3EE7-493E-A35B-0F50EE84CDE1}"/>
              </a:ext>
            </a:extLst>
          </p:cNvPr>
          <p:cNvGrpSpPr/>
          <p:nvPr/>
        </p:nvGrpSpPr>
        <p:grpSpPr>
          <a:xfrm>
            <a:off x="4430718" y="5254752"/>
            <a:ext cx="6543767" cy="1391540"/>
            <a:chOff x="1863255" y="4067032"/>
            <a:chExt cx="6543767" cy="1485809"/>
          </a:xfrm>
        </p:grpSpPr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158A9649-B89E-41EC-8FB6-E909D2EC14DB}"/>
                </a:ext>
              </a:extLst>
            </p:cNvPr>
            <p:cNvSpPr/>
            <p:nvPr/>
          </p:nvSpPr>
          <p:spPr>
            <a:xfrm>
              <a:off x="2191906" y="4067032"/>
              <a:ext cx="6215116" cy="1485809"/>
            </a:xfrm>
            <a:prstGeom prst="rect">
              <a:avLst/>
            </a:prstGeom>
            <a:noFill/>
            <a:ln w="19050">
              <a:solidFill>
                <a:srgbClr val="B619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pl-PL" sz="2400" b="1">
                <a:solidFill>
                  <a:srgbClr val="B61928"/>
                </a:solidFill>
                <a:cs typeface="Calibri"/>
              </a:endParaRPr>
            </a:p>
          </p:txBody>
        </p:sp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id="{65D94F71-B4D5-42B5-860A-B6B650397B11}"/>
                </a:ext>
              </a:extLst>
            </p:cNvPr>
            <p:cNvGrpSpPr/>
            <p:nvPr/>
          </p:nvGrpSpPr>
          <p:grpSpPr>
            <a:xfrm>
              <a:off x="1863255" y="4332010"/>
              <a:ext cx="657299" cy="955852"/>
              <a:chOff x="1863255" y="4332010"/>
              <a:chExt cx="657299" cy="955852"/>
            </a:xfrm>
          </p:grpSpPr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id="{E6A48209-8BDC-41BE-9634-3B156339B81C}"/>
                  </a:ext>
                </a:extLst>
              </p:cNvPr>
              <p:cNvSpPr/>
              <p:nvPr/>
            </p:nvSpPr>
            <p:spPr>
              <a:xfrm>
                <a:off x="2076865" y="4332010"/>
                <a:ext cx="229607" cy="9558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21" name="Grafika 20">
                <a:extLst>
                  <a:ext uri="{FF2B5EF4-FFF2-40B4-BE49-F238E27FC236}">
                    <a16:creationId xmlns:a16="http://schemas.microsoft.com/office/drawing/2014/main" id="{305F4403-B548-4E74-84B4-747D07B287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863255" y="4431534"/>
                <a:ext cx="657299" cy="707052"/>
              </a:xfrm>
              <a:prstGeom prst="rect">
                <a:avLst/>
              </a:prstGeom>
            </p:spPr>
          </p:pic>
        </p:grpSp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id="{3F450779-437D-44B8-B670-32045E7067D6}"/>
                </a:ext>
              </a:extLst>
            </p:cNvPr>
            <p:cNvSpPr txBox="1"/>
            <p:nvPr/>
          </p:nvSpPr>
          <p:spPr>
            <a:xfrm>
              <a:off x="2985043" y="4170717"/>
              <a:ext cx="493286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b="1">
                  <a:solidFill>
                    <a:srgbClr val="B6192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Uwaga! Na złożenie zapytania w postępowaniu wyjaśniającym, Beneficjent ma 10 dni roboczych od udostępnienia przez PFR decyzji o wysokości subwencji finansowej podlegającej zwrotowi.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09979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C88A2DD2-74B9-4AF1-9A5F-8D0AAB7FF590}"/>
              </a:ext>
            </a:extLst>
          </p:cNvPr>
          <p:cNvSpPr txBox="1"/>
          <p:nvPr/>
        </p:nvSpPr>
        <p:spPr>
          <a:xfrm>
            <a:off x="4428000" y="1312591"/>
            <a:ext cx="3031023" cy="461665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>
              <a:spcAft>
                <a:spcPts val="1800"/>
              </a:spcAft>
              <a:tabLst>
                <a:tab pos="1612900" algn="l"/>
              </a:tabLst>
            </a:pPr>
            <a:r>
              <a:rPr lang="pl-PL" sz="2400" b="1" dirty="0">
                <a:solidFill>
                  <a:schemeClr val="accent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Możesz zapytać PFR </a:t>
            </a:r>
            <a:r>
              <a:rPr lang="pl-PL" sz="2400" b="1">
                <a:solidFill>
                  <a:schemeClr val="accent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o:</a:t>
            </a:r>
            <a:endParaRPr lang="pl-PL" sz="2400" b="1" dirty="0">
              <a:solidFill>
                <a:schemeClr val="accent2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Obraz 6" descr="Obraz zawierający klawiatura, komputer, osoba, wewnątrz&#10;&#10;Opis wygenerowany automatycznie">
            <a:extLst>
              <a:ext uri="{FF2B5EF4-FFF2-40B4-BE49-F238E27FC236}">
                <a16:creationId xmlns:a16="http://schemas.microsoft.com/office/drawing/2014/main" id="{5FF33F9B-BDA9-427D-A06E-29B0554115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23" r="9605"/>
          <a:stretch/>
        </p:blipFill>
        <p:spPr>
          <a:xfrm>
            <a:off x="1" y="0"/>
            <a:ext cx="3946966" cy="6858000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C27D6019-C6EA-4FCF-95E7-7AD39AC6207E}"/>
              </a:ext>
            </a:extLst>
          </p:cNvPr>
          <p:cNvSpPr/>
          <p:nvPr/>
        </p:nvSpPr>
        <p:spPr>
          <a:xfrm>
            <a:off x="0" y="0"/>
            <a:ext cx="3946967" cy="6858000"/>
          </a:xfrm>
          <a:prstGeom prst="rect">
            <a:avLst/>
          </a:prstGeom>
          <a:gradFill>
            <a:gsLst>
              <a:gs pos="100000">
                <a:srgbClr val="B61928">
                  <a:alpha val="85000"/>
                </a:srgbClr>
              </a:gs>
              <a:gs pos="39000">
                <a:srgbClr val="B61928">
                  <a:alpha val="55000"/>
                </a:srgbClr>
              </a:gs>
              <a:gs pos="0">
                <a:srgbClr val="B61928">
                  <a:alpha val="7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FFA9C52-6EB4-4CF6-BD6C-12E90BC0FF8F}"/>
              </a:ext>
            </a:extLst>
          </p:cNvPr>
          <p:cNvSpPr txBox="1"/>
          <p:nvPr/>
        </p:nvSpPr>
        <p:spPr>
          <a:xfrm>
            <a:off x="787646" y="3407324"/>
            <a:ext cx="2371675" cy="95410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</a:rPr>
              <a:t>Postępowanie </a:t>
            </a:r>
          </a:p>
          <a:p>
            <a:pPr algn="ctr"/>
            <a:r>
              <a:rPr lang="pl-PL" sz="2800" b="1" dirty="0">
                <a:solidFill>
                  <a:schemeClr val="bg1"/>
                </a:solidFill>
              </a:rPr>
              <a:t>wyjaśniające</a:t>
            </a: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81CC43D8-233A-4899-A214-58FC8EFA3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2826" y="2119379"/>
            <a:ext cx="1121314" cy="1116816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DB3AFBE1-4DAD-4AEF-9C54-44D338A2CABA}"/>
              </a:ext>
            </a:extLst>
          </p:cNvPr>
          <p:cNvGrpSpPr/>
          <p:nvPr/>
        </p:nvGrpSpPr>
        <p:grpSpPr>
          <a:xfrm>
            <a:off x="4996171" y="2169419"/>
            <a:ext cx="324000" cy="324000"/>
            <a:chOff x="851429" y="2505504"/>
            <a:chExt cx="324000" cy="324000"/>
          </a:xfrm>
        </p:grpSpPr>
        <p:sp>
          <p:nvSpPr>
            <p:cNvPr id="14" name="Owal 13">
              <a:extLst>
                <a:ext uri="{FF2B5EF4-FFF2-40B4-BE49-F238E27FC236}">
                  <a16:creationId xmlns:a16="http://schemas.microsoft.com/office/drawing/2014/main" id="{FC7075B6-F465-4A38-8273-93F5685257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429" y="2505504"/>
              <a:ext cx="324000" cy="324000"/>
            </a:xfrm>
            <a:prstGeom prst="ellipse">
              <a:avLst/>
            </a:prstGeom>
            <a:solidFill>
              <a:srgbClr val="B61928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Prostokąt 12">
              <a:extLst>
                <a:ext uri="{FF2B5EF4-FFF2-40B4-BE49-F238E27FC236}">
                  <a16:creationId xmlns:a16="http://schemas.microsoft.com/office/drawing/2014/main" id="{EB7C566B-B117-49BA-9E96-9BC0373A77A0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971209" y="2629966"/>
              <a:ext cx="72000" cy="72000"/>
            </a:xfrm>
            <a:custGeom>
              <a:avLst/>
              <a:gdLst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4" fmla="*/ 0 w 320843"/>
                <a:gd name="connsiteY4" fmla="*/ 0 h 320843"/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4" fmla="*/ 91440 w 320843"/>
                <a:gd name="connsiteY4" fmla="*/ 91440 h 320843"/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0" fmla="*/ 320843 w 320843"/>
                <a:gd name="connsiteY0" fmla="*/ 0 h 320843"/>
                <a:gd name="connsiteX1" fmla="*/ 320843 w 320843"/>
                <a:gd name="connsiteY1" fmla="*/ 320843 h 320843"/>
                <a:gd name="connsiteX2" fmla="*/ 0 w 320843"/>
                <a:gd name="connsiteY2" fmla="*/ 320843 h 32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843" h="320843">
                  <a:moveTo>
                    <a:pt x="320843" y="0"/>
                  </a:moveTo>
                  <a:lnTo>
                    <a:pt x="320843" y="320843"/>
                  </a:lnTo>
                  <a:lnTo>
                    <a:pt x="0" y="320843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8CA72D15-C3B9-42AD-A248-7281B810A082}"/>
              </a:ext>
            </a:extLst>
          </p:cNvPr>
          <p:cNvGrpSpPr/>
          <p:nvPr/>
        </p:nvGrpSpPr>
        <p:grpSpPr>
          <a:xfrm>
            <a:off x="4996171" y="4389989"/>
            <a:ext cx="324000" cy="324000"/>
            <a:chOff x="851429" y="2505504"/>
            <a:chExt cx="324000" cy="324000"/>
          </a:xfrm>
        </p:grpSpPr>
        <p:sp>
          <p:nvSpPr>
            <p:cNvPr id="17" name="Owal 16">
              <a:extLst>
                <a:ext uri="{FF2B5EF4-FFF2-40B4-BE49-F238E27FC236}">
                  <a16:creationId xmlns:a16="http://schemas.microsoft.com/office/drawing/2014/main" id="{C6E5235D-4D5F-4F45-8753-5B1984A111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429" y="2505504"/>
              <a:ext cx="324000" cy="324000"/>
            </a:xfrm>
            <a:prstGeom prst="ellipse">
              <a:avLst/>
            </a:prstGeom>
            <a:solidFill>
              <a:srgbClr val="D1796D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Prostokąt 12">
              <a:extLst>
                <a:ext uri="{FF2B5EF4-FFF2-40B4-BE49-F238E27FC236}">
                  <a16:creationId xmlns:a16="http://schemas.microsoft.com/office/drawing/2014/main" id="{515E142A-EEAE-4C78-AF21-A77EA9FB9190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971209" y="2629966"/>
              <a:ext cx="72000" cy="72000"/>
            </a:xfrm>
            <a:custGeom>
              <a:avLst/>
              <a:gdLst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4" fmla="*/ 0 w 320843"/>
                <a:gd name="connsiteY4" fmla="*/ 0 h 320843"/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4" fmla="*/ 91440 w 320843"/>
                <a:gd name="connsiteY4" fmla="*/ 91440 h 320843"/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0" fmla="*/ 320843 w 320843"/>
                <a:gd name="connsiteY0" fmla="*/ 0 h 320843"/>
                <a:gd name="connsiteX1" fmla="*/ 320843 w 320843"/>
                <a:gd name="connsiteY1" fmla="*/ 320843 h 320843"/>
                <a:gd name="connsiteX2" fmla="*/ 0 w 320843"/>
                <a:gd name="connsiteY2" fmla="*/ 320843 h 32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843" h="320843">
                  <a:moveTo>
                    <a:pt x="320843" y="0"/>
                  </a:moveTo>
                  <a:lnTo>
                    <a:pt x="320843" y="320843"/>
                  </a:lnTo>
                  <a:lnTo>
                    <a:pt x="0" y="320843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915C3AA2-3701-4CBA-A995-A79042107336}"/>
              </a:ext>
            </a:extLst>
          </p:cNvPr>
          <p:cNvSpPr txBox="1"/>
          <p:nvPr/>
        </p:nvSpPr>
        <p:spPr>
          <a:xfrm>
            <a:off x="5425039" y="2119379"/>
            <a:ext cx="5639992" cy="35548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1">
              <a:spcAft>
                <a:spcPts val="3000"/>
              </a:spcAft>
              <a:buClr>
                <a:srgbClr val="B61928"/>
              </a:buClr>
              <a:tabLst>
                <a:tab pos="1612900" algn="l"/>
              </a:tabLst>
            </a:pPr>
            <a:r>
              <a:rPr lang="pl-PL" sz="2000">
                <a:solidFill>
                  <a:schemeClr val="accent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W</a:t>
            </a:r>
            <a:r>
              <a:rPr lang="pl-PL" sz="2000">
                <a:solidFill>
                  <a:schemeClr val="accent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ysokość </a:t>
            </a:r>
            <a:r>
              <a:rPr lang="pl-PL" sz="2000" dirty="0">
                <a:solidFill>
                  <a:schemeClr val="accent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Subwencji Finansowej podlegającej zwrotowi, która została wskazana przez PFR w Decyzji udostępnionej Beneficjentowi, </a:t>
            </a:r>
            <a:r>
              <a:rPr lang="pl-PL" sz="2000" b="1" dirty="0">
                <a:solidFill>
                  <a:schemeClr val="accent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pod warunkiem udokumentowania przez Beneficjenta różnic w treści Decyzji</a:t>
            </a:r>
            <a:r>
              <a:rPr lang="pl-PL" sz="2000" dirty="0">
                <a:solidFill>
                  <a:schemeClr val="accent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pl-PL" sz="2000" b="1" dirty="0">
                <a:solidFill>
                  <a:schemeClr val="accent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 rzeczywistym stanem faktycznym</a:t>
            </a:r>
          </a:p>
          <a:p>
            <a:pPr marL="0" lvl="1">
              <a:spcAft>
                <a:spcPts val="3000"/>
              </a:spcAft>
              <a:buClr>
                <a:srgbClr val="B61928"/>
              </a:buClr>
              <a:tabLst>
                <a:tab pos="1612900" algn="l"/>
              </a:tabLst>
            </a:pPr>
            <a:r>
              <a:rPr lang="pl-PL" sz="2000" dirty="0">
                <a:solidFill>
                  <a:schemeClr val="accent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Decyzję informującą o zidentyfikowaniu przez PFR nieprawidłowości, które uniemożliwiają ustalenie wysokości Subwencji Finansowej </a:t>
            </a:r>
            <a:r>
              <a:rPr lang="pl-PL" sz="2000">
                <a:solidFill>
                  <a:schemeClr val="accent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podlegającej zwrotowi</a:t>
            </a:r>
            <a:endParaRPr lang="pl-PL" sz="2000" dirty="0">
              <a:solidFill>
                <a:schemeClr val="accent2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6576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Obraz zawierający klawiatura, komputer, osoba, wewnątrz&#10;&#10;Opis wygenerowany automatycznie">
            <a:extLst>
              <a:ext uri="{FF2B5EF4-FFF2-40B4-BE49-F238E27FC236}">
                <a16:creationId xmlns:a16="http://schemas.microsoft.com/office/drawing/2014/main" id="{5F2041EF-57E6-4DC4-B052-250B295B77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23" r="9605"/>
          <a:stretch/>
        </p:blipFill>
        <p:spPr>
          <a:xfrm>
            <a:off x="1" y="0"/>
            <a:ext cx="3946966" cy="6858000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8B3C323D-D177-4C89-A9CD-28FAFD414FBB}"/>
              </a:ext>
            </a:extLst>
          </p:cNvPr>
          <p:cNvSpPr/>
          <p:nvPr/>
        </p:nvSpPr>
        <p:spPr>
          <a:xfrm>
            <a:off x="0" y="0"/>
            <a:ext cx="3946967" cy="6858000"/>
          </a:xfrm>
          <a:prstGeom prst="rect">
            <a:avLst/>
          </a:prstGeom>
          <a:gradFill>
            <a:gsLst>
              <a:gs pos="100000">
                <a:srgbClr val="B61928">
                  <a:alpha val="85000"/>
                </a:srgbClr>
              </a:gs>
              <a:gs pos="39000">
                <a:srgbClr val="B61928">
                  <a:alpha val="55000"/>
                </a:srgbClr>
              </a:gs>
              <a:gs pos="0">
                <a:srgbClr val="B61928">
                  <a:alpha val="7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DA2476E-35BE-4F77-B42F-16869A7B19B8}"/>
              </a:ext>
            </a:extLst>
          </p:cNvPr>
          <p:cNvSpPr txBox="1"/>
          <p:nvPr/>
        </p:nvSpPr>
        <p:spPr>
          <a:xfrm>
            <a:off x="957821" y="3407324"/>
            <a:ext cx="2031325" cy="95410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pl-PL" sz="2800" b="1">
                <a:solidFill>
                  <a:schemeClr val="bg1"/>
                </a:solidFill>
              </a:rPr>
              <a:t>Zwrot 100% </a:t>
            </a:r>
          </a:p>
          <a:p>
            <a:pPr algn="ctr"/>
            <a:r>
              <a:rPr lang="pl-PL" sz="2800" b="1">
                <a:solidFill>
                  <a:schemeClr val="bg1"/>
                </a:solidFill>
              </a:rPr>
              <a:t>Subwencji</a:t>
            </a: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B821D639-D729-4C6D-A475-4469957E4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2826" y="2119379"/>
            <a:ext cx="1121314" cy="1116816"/>
          </a:xfrm>
          <a:prstGeom prst="rect">
            <a:avLst/>
          </a:prstGeom>
        </p:spPr>
      </p:pic>
      <p:grpSp>
        <p:nvGrpSpPr>
          <p:cNvPr id="21" name="Grupa 20">
            <a:extLst>
              <a:ext uri="{FF2B5EF4-FFF2-40B4-BE49-F238E27FC236}">
                <a16:creationId xmlns:a16="http://schemas.microsoft.com/office/drawing/2014/main" id="{A885EA64-48EC-4E0B-91FB-B4FB73B819F2}"/>
              </a:ext>
            </a:extLst>
          </p:cNvPr>
          <p:cNvGrpSpPr/>
          <p:nvPr/>
        </p:nvGrpSpPr>
        <p:grpSpPr>
          <a:xfrm>
            <a:off x="4505857" y="4920220"/>
            <a:ext cx="6379001" cy="1280749"/>
            <a:chOff x="4525762" y="1836588"/>
            <a:chExt cx="6379001" cy="1280749"/>
          </a:xfrm>
        </p:grpSpPr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2777B019-BD57-4B73-A2ED-B33B798DFBE5}"/>
                </a:ext>
              </a:extLst>
            </p:cNvPr>
            <p:cNvSpPr/>
            <p:nvPr/>
          </p:nvSpPr>
          <p:spPr>
            <a:xfrm>
              <a:off x="4732774" y="1987116"/>
              <a:ext cx="6171989" cy="1130221"/>
            </a:xfrm>
            <a:prstGeom prst="rect">
              <a:avLst/>
            </a:prstGeom>
            <a:noFill/>
            <a:ln w="19050">
              <a:solidFill>
                <a:srgbClr val="D179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id="{0FEBE030-80A2-43AB-A6AF-DB80C32AE095}"/>
                </a:ext>
              </a:extLst>
            </p:cNvPr>
            <p:cNvSpPr/>
            <p:nvPr/>
          </p:nvSpPr>
          <p:spPr>
            <a:xfrm>
              <a:off x="4525762" y="1836588"/>
              <a:ext cx="575532" cy="612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BB9BB1B1-B5E8-434D-AF42-0B9C57385CDF}"/>
              </a:ext>
            </a:extLst>
          </p:cNvPr>
          <p:cNvGrpSpPr/>
          <p:nvPr/>
        </p:nvGrpSpPr>
        <p:grpSpPr>
          <a:xfrm>
            <a:off x="4566147" y="1716542"/>
            <a:ext cx="6318711" cy="2644889"/>
            <a:chOff x="4586052" y="1816491"/>
            <a:chExt cx="6318711" cy="3039306"/>
          </a:xfrm>
        </p:grpSpPr>
        <p:sp>
          <p:nvSpPr>
            <p:cNvPr id="25" name="Prostokąt 24">
              <a:extLst>
                <a:ext uri="{FF2B5EF4-FFF2-40B4-BE49-F238E27FC236}">
                  <a16:creationId xmlns:a16="http://schemas.microsoft.com/office/drawing/2014/main" id="{FF031880-72FF-4F09-A0DB-EC09ABBA5262}"/>
                </a:ext>
              </a:extLst>
            </p:cNvPr>
            <p:cNvSpPr/>
            <p:nvPr/>
          </p:nvSpPr>
          <p:spPr>
            <a:xfrm>
              <a:off x="4732774" y="1987116"/>
              <a:ext cx="6171989" cy="2868681"/>
            </a:xfrm>
            <a:prstGeom prst="rect">
              <a:avLst/>
            </a:prstGeom>
            <a:noFill/>
            <a:ln w="19050">
              <a:solidFill>
                <a:srgbClr val="B619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Prostokąt 25">
              <a:extLst>
                <a:ext uri="{FF2B5EF4-FFF2-40B4-BE49-F238E27FC236}">
                  <a16:creationId xmlns:a16="http://schemas.microsoft.com/office/drawing/2014/main" id="{522F9054-5B82-410D-9B0F-245839F8F816}"/>
                </a:ext>
              </a:extLst>
            </p:cNvPr>
            <p:cNvSpPr/>
            <p:nvPr/>
          </p:nvSpPr>
          <p:spPr>
            <a:xfrm>
              <a:off x="4586052" y="1816491"/>
              <a:ext cx="575532" cy="5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EADFEE34-67AB-42B9-9941-0DB468B138F0}"/>
              </a:ext>
            </a:extLst>
          </p:cNvPr>
          <p:cNvSpPr txBox="1"/>
          <p:nvPr/>
        </p:nvSpPr>
        <p:spPr>
          <a:xfrm>
            <a:off x="4428000" y="643622"/>
            <a:ext cx="661034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>
                <a:solidFill>
                  <a:schemeClr val="accent2"/>
                </a:solidFill>
              </a:rPr>
              <a:t>Subwencja finansowa podlega zwrotowi w całości w przypadku: 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B437B991-DF1C-40A3-A0BE-64109B601AF4}"/>
              </a:ext>
            </a:extLst>
          </p:cNvPr>
          <p:cNvSpPr txBox="1"/>
          <p:nvPr/>
        </p:nvSpPr>
        <p:spPr>
          <a:xfrm>
            <a:off x="5086469" y="5220359"/>
            <a:ext cx="5554926" cy="83099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B61928"/>
              </a:buClr>
            </a:pPr>
            <a:r>
              <a:rPr lang="pl-PL" sz="16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ustalenia przez PFR, że Beneficjent naruszył </a:t>
            </a:r>
            <a:r>
              <a:rPr lang="pl-PL" sz="16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inne niż wskazane powyżej warunki programowe</a:t>
            </a:r>
            <a:r>
              <a:rPr lang="pl-PL" sz="16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które pociągają za sobą konieczność zwrotu subwencji finansowej.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F957A1D6-F026-4D8B-ACCB-434E3450E2BF}"/>
              </a:ext>
            </a:extLst>
          </p:cNvPr>
          <p:cNvSpPr txBox="1"/>
          <p:nvPr/>
        </p:nvSpPr>
        <p:spPr>
          <a:xfrm>
            <a:off x="5086468" y="2035921"/>
            <a:ext cx="5544879" cy="2308324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B61928"/>
              </a:buClr>
            </a:pPr>
            <a:r>
              <a:rPr lang="pl-PL" sz="1600">
                <a:solidFill>
                  <a:schemeClr val="accent2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niezłożenia Oświadczenia o Rozliczeniu subwencji przez beneficjenta, który:</a:t>
            </a:r>
          </a:p>
          <a:p>
            <a:pPr marL="285750" indent="-285750">
              <a:buClr>
                <a:srgbClr val="B61928"/>
              </a:buClr>
              <a:buFont typeface="Arial" panose="020B0604020202020204" pitchFamily="34" charset="0"/>
              <a:buChar char="•"/>
            </a:pPr>
            <a:r>
              <a:rPr lang="pl-PL" sz="1600">
                <a:solidFill>
                  <a:schemeClr val="accent2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nie przekazał do banku dokumentów poświadczających umocowanie osoby upoważnionej do zawarcia umowy subwencji finansowej</a:t>
            </a:r>
          </a:p>
          <a:p>
            <a:pPr>
              <a:buClr>
                <a:srgbClr val="B61928"/>
              </a:buClr>
            </a:pPr>
            <a:r>
              <a:rPr lang="pl-PL" sz="1600" b="1">
                <a:solidFill>
                  <a:schemeClr val="accent2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         lub</a:t>
            </a:r>
          </a:p>
          <a:p>
            <a:pPr marL="285750" indent="-285750">
              <a:buClr>
                <a:srgbClr val="B61928"/>
              </a:buClr>
              <a:buFont typeface="Arial" panose="020B0604020202020204" pitchFamily="34" charset="0"/>
              <a:buChar char="•"/>
            </a:pPr>
            <a:r>
              <a:rPr lang="pl-PL" sz="1600">
                <a:solidFill>
                  <a:schemeClr val="accent2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nie potwierdził przeniesienia rezydencji podatkowej na teren EOG (jeśli wymagane);</a:t>
            </a:r>
          </a:p>
          <a:p>
            <a:pPr marL="285750" indent="-285750">
              <a:buClr>
                <a:srgbClr val="B61928"/>
              </a:buClr>
              <a:buFont typeface="Arial" panose="020B0604020202020204" pitchFamily="34" charset="0"/>
              <a:buChar char="•"/>
            </a:pPr>
            <a:endParaRPr lang="pl-PL" sz="1600">
              <a:solidFill>
                <a:schemeClr val="accent2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</p:txBody>
      </p:sp>
      <p:sp>
        <p:nvSpPr>
          <p:cNvPr id="30" name="Owal 29">
            <a:extLst>
              <a:ext uri="{FF2B5EF4-FFF2-40B4-BE49-F238E27FC236}">
                <a16:creationId xmlns:a16="http://schemas.microsoft.com/office/drawing/2014/main" id="{EA474318-5377-499A-A15B-B439A2A3099C}"/>
              </a:ext>
            </a:extLst>
          </p:cNvPr>
          <p:cNvSpPr>
            <a:spLocks noChangeAspect="1"/>
          </p:cNvSpPr>
          <p:nvPr/>
        </p:nvSpPr>
        <p:spPr>
          <a:xfrm>
            <a:off x="4463402" y="1647311"/>
            <a:ext cx="504000" cy="504000"/>
          </a:xfrm>
          <a:prstGeom prst="ellipse">
            <a:avLst/>
          </a:prstGeom>
          <a:solidFill>
            <a:srgbClr val="B61928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BD33559A-1176-4C5C-863B-5E97653D0F98}"/>
              </a:ext>
            </a:extLst>
          </p:cNvPr>
          <p:cNvSpPr>
            <a:spLocks noChangeAspect="1"/>
          </p:cNvSpPr>
          <p:nvPr/>
        </p:nvSpPr>
        <p:spPr>
          <a:xfrm>
            <a:off x="4463402" y="4830893"/>
            <a:ext cx="504000" cy="504000"/>
          </a:xfrm>
          <a:prstGeom prst="ellipse">
            <a:avLst/>
          </a:prstGeom>
          <a:solidFill>
            <a:srgbClr val="D1796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969913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28E891C8-D698-4946-B592-4372E4410EA8}"/>
              </a:ext>
            </a:extLst>
          </p:cNvPr>
          <p:cNvSpPr/>
          <p:nvPr/>
        </p:nvSpPr>
        <p:spPr>
          <a:xfrm>
            <a:off x="750462" y="1908032"/>
            <a:ext cx="8770636" cy="2422808"/>
          </a:xfrm>
          <a:prstGeom prst="rect">
            <a:avLst/>
          </a:prstGeom>
          <a:solidFill>
            <a:srgbClr val="0C7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4" name="pole tekstowe 73">
            <a:extLst>
              <a:ext uri="{FF2B5EF4-FFF2-40B4-BE49-F238E27FC236}">
                <a16:creationId xmlns:a16="http://schemas.microsoft.com/office/drawing/2014/main" id="{9351CBA2-531C-4242-B8F1-A4B65E8CA545}"/>
              </a:ext>
            </a:extLst>
          </p:cNvPr>
          <p:cNvSpPr txBox="1"/>
          <p:nvPr/>
        </p:nvSpPr>
        <p:spPr>
          <a:xfrm>
            <a:off x="1044119" y="4671136"/>
            <a:ext cx="6553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>
                <a:solidFill>
                  <a:schemeClr val="accent2"/>
                </a:solidFill>
              </a:rPr>
              <a:t>Tarcza Finansowa 1.0</a:t>
            </a:r>
          </a:p>
          <a:p>
            <a:r>
              <a:rPr lang="pl-PL" sz="2400">
                <a:solidFill>
                  <a:schemeClr val="accent2"/>
                </a:solidFill>
              </a:rPr>
              <a:t>Rozliczenie subwencji – pytania i odpowiedzi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4EBD4208-BD98-497A-B4A7-59DDF9981A6B}"/>
              </a:ext>
            </a:extLst>
          </p:cNvPr>
          <p:cNvGrpSpPr/>
          <p:nvPr/>
        </p:nvGrpSpPr>
        <p:grpSpPr>
          <a:xfrm>
            <a:off x="8601876" y="762237"/>
            <a:ext cx="2712551" cy="5441761"/>
            <a:chOff x="8355077" y="1028043"/>
            <a:chExt cx="2712551" cy="5441761"/>
          </a:xfrm>
        </p:grpSpPr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id="{21CECED4-4858-42AA-972A-23EAE2709F64}"/>
                </a:ext>
              </a:extLst>
            </p:cNvPr>
            <p:cNvGrpSpPr/>
            <p:nvPr/>
          </p:nvGrpSpPr>
          <p:grpSpPr>
            <a:xfrm>
              <a:off x="8355077" y="1028043"/>
              <a:ext cx="2712551" cy="5441761"/>
              <a:chOff x="6251067" y="1028043"/>
              <a:chExt cx="2712551" cy="5441761"/>
            </a:xfrm>
          </p:grpSpPr>
          <p:sp>
            <p:nvSpPr>
              <p:cNvPr id="3" name="Prostokąt: zaokrąglone rogi 2">
                <a:extLst>
                  <a:ext uri="{FF2B5EF4-FFF2-40B4-BE49-F238E27FC236}">
                    <a16:creationId xmlns:a16="http://schemas.microsoft.com/office/drawing/2014/main" id="{18E29B0E-6F38-44B9-BE50-4F2A8A1453E2}"/>
                  </a:ext>
                </a:extLst>
              </p:cNvPr>
              <p:cNvSpPr/>
              <p:nvPr/>
            </p:nvSpPr>
            <p:spPr>
              <a:xfrm>
                <a:off x="6320388" y="1117365"/>
                <a:ext cx="2573909" cy="5263116"/>
              </a:xfrm>
              <a:prstGeom prst="roundRect">
                <a:avLst>
                  <a:gd name="adj" fmla="val 1336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7" name="Obraz 6">
                <a:extLst>
                  <a:ext uri="{FF2B5EF4-FFF2-40B4-BE49-F238E27FC236}">
                    <a16:creationId xmlns:a16="http://schemas.microsoft.com/office/drawing/2014/main" id="{E2606F32-9DE4-4D07-8C98-34431E57A9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1067" y="1028043"/>
                <a:ext cx="2712551" cy="5441761"/>
              </a:xfrm>
              <a:prstGeom prst="rect">
                <a:avLst/>
              </a:prstGeom>
            </p:spPr>
          </p:pic>
        </p:grp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C4C22988-C2BA-41F9-A231-5679F8C1FCB3}"/>
                </a:ext>
              </a:extLst>
            </p:cNvPr>
            <p:cNvSpPr txBox="1"/>
            <p:nvPr/>
          </p:nvSpPr>
          <p:spPr>
            <a:xfrm>
              <a:off x="8624197" y="2613680"/>
              <a:ext cx="217431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800" b="1">
                  <a:solidFill>
                    <a:schemeClr val="bg1"/>
                  </a:solidFill>
                </a:rPr>
                <a:t>Infolinia PFR</a:t>
              </a:r>
            </a:p>
            <a:p>
              <a:r>
                <a:rPr lang="pl-PL" sz="1400">
                  <a:solidFill>
                    <a:schemeClr val="bg1"/>
                  </a:solidFill>
                </a:rPr>
                <a:t>Dostępność doradców:</a:t>
              </a:r>
            </a:p>
            <a:p>
              <a:r>
                <a:rPr lang="pl-PL" sz="1400">
                  <a:solidFill>
                    <a:schemeClr val="bg1"/>
                  </a:solidFill>
                </a:rPr>
                <a:t>od poniedziałku do piątku </a:t>
              </a:r>
            </a:p>
            <a:p>
              <a:r>
                <a:rPr lang="pl-PL" sz="1400">
                  <a:solidFill>
                    <a:schemeClr val="bg1"/>
                  </a:solidFill>
                </a:rPr>
                <a:t>w godz. 8:00 – 17:00</a:t>
              </a:r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3C764DB4-3CAA-458A-927A-74B595DBF1D8}"/>
                </a:ext>
              </a:extLst>
            </p:cNvPr>
            <p:cNvSpPr txBox="1"/>
            <p:nvPr/>
          </p:nvSpPr>
          <p:spPr>
            <a:xfrm>
              <a:off x="8850380" y="4890776"/>
              <a:ext cx="1721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400" b="1">
                  <a:solidFill>
                    <a:schemeClr val="bg1"/>
                  </a:solidFill>
                </a:rPr>
                <a:t>800 800 120</a:t>
              </a:r>
            </a:p>
          </p:txBody>
        </p:sp>
        <p:pic>
          <p:nvPicPr>
            <p:cNvPr id="4" name="Obraz 3" descr="Obraz zawierający tekst&#10;&#10;Opis wygenerowany automatycznie">
              <a:extLst>
                <a:ext uri="{FF2B5EF4-FFF2-40B4-BE49-F238E27FC236}">
                  <a16:creationId xmlns:a16="http://schemas.microsoft.com/office/drawing/2014/main" id="{4A9172CA-C080-4B98-97EF-1A1FCA31C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2124" y="1652588"/>
              <a:ext cx="1318456" cy="521250"/>
            </a:xfrm>
            <a:prstGeom prst="rect">
              <a:avLst/>
            </a:prstGeom>
          </p:spPr>
        </p:pic>
        <p:pic>
          <p:nvPicPr>
            <p:cNvPr id="6" name="Grafika 5" descr="Zestaw głośnomówiący z wypełnieniem pełnym">
              <a:extLst>
                <a:ext uri="{FF2B5EF4-FFF2-40B4-BE49-F238E27FC236}">
                  <a16:creationId xmlns:a16="http://schemas.microsoft.com/office/drawing/2014/main" id="{5105ED47-345E-4C97-9D41-F9039030F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43620" y="4011157"/>
              <a:ext cx="735464" cy="735464"/>
            </a:xfrm>
            <a:prstGeom prst="rect">
              <a:avLst/>
            </a:prstGeom>
          </p:spPr>
        </p:pic>
      </p:grp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AFCCCA4-239E-4996-A996-BD72B95E94D7}"/>
              </a:ext>
            </a:extLst>
          </p:cNvPr>
          <p:cNvSpPr txBox="1"/>
          <p:nvPr/>
        </p:nvSpPr>
        <p:spPr>
          <a:xfrm>
            <a:off x="670728" y="762237"/>
            <a:ext cx="6710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>
                <a:solidFill>
                  <a:srgbClr val="545454"/>
                </a:solidFill>
              </a:rPr>
              <a:t>Ważne!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93CCA70A-B74F-47C4-8472-400F85CBFF6B}"/>
              </a:ext>
            </a:extLst>
          </p:cNvPr>
          <p:cNvSpPr txBox="1"/>
          <p:nvPr/>
        </p:nvSpPr>
        <p:spPr>
          <a:xfrm>
            <a:off x="1102323" y="2081758"/>
            <a:ext cx="760999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B61928"/>
              </a:buClr>
            </a:pPr>
            <a:r>
              <a:rPr lang="pl-PL" sz="2400" b="1">
                <a:solidFill>
                  <a:schemeClr val="bg1"/>
                </a:solidFill>
                <a:cs typeface="Calibri"/>
              </a:rPr>
              <a:t>Beneficjencie:</a:t>
            </a:r>
          </a:p>
          <a:p>
            <a:pPr marL="285750" indent="-285750"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sz="2400">
                <a:solidFill>
                  <a:schemeClr val="bg1"/>
                </a:solidFill>
                <a:cs typeface="Calibri"/>
              </a:rPr>
              <a:t>Bądź w kontakcie z bankiem</a:t>
            </a:r>
          </a:p>
          <a:p>
            <a:pPr marL="285750" indent="-285750"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sz="2400">
                <a:solidFill>
                  <a:schemeClr val="bg1"/>
                </a:solidFill>
                <a:cs typeface="Calibri"/>
              </a:rPr>
              <a:t>Sprawdzaj komunikaty w bankowości elektronicznej</a:t>
            </a:r>
          </a:p>
          <a:p>
            <a:pPr marL="285750" indent="-285750"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sz="2400">
                <a:solidFill>
                  <a:schemeClr val="bg1"/>
                </a:solidFill>
                <a:cs typeface="Calibri"/>
              </a:rPr>
              <a:t>Śledź stronę </a:t>
            </a:r>
            <a:r>
              <a:rPr lang="pl-PL" sz="2400">
                <a:solidFill>
                  <a:schemeClr val="bg1"/>
                </a:solidFill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PFR S.A</a:t>
            </a:r>
            <a:endParaRPr lang="pl-PL" sz="2400">
              <a:solidFill>
                <a:schemeClr val="bg1"/>
              </a:solidFill>
              <a:cs typeface="Calibri"/>
            </a:endParaRP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A82E85C7-2C4F-435F-A417-BFE9DC6C4261}"/>
              </a:ext>
            </a:extLst>
          </p:cNvPr>
          <p:cNvGrpSpPr/>
          <p:nvPr/>
        </p:nvGrpSpPr>
        <p:grpSpPr>
          <a:xfrm>
            <a:off x="1132467" y="5575834"/>
            <a:ext cx="2193537" cy="400110"/>
            <a:chOff x="1102323" y="5535642"/>
            <a:chExt cx="2193537" cy="400110"/>
          </a:xfrm>
        </p:grpSpPr>
        <p:sp>
          <p:nvSpPr>
            <p:cNvPr id="75" name="pole tekstowe 74">
              <a:extLst>
                <a:ext uri="{FF2B5EF4-FFF2-40B4-BE49-F238E27FC236}">
                  <a16:creationId xmlns:a16="http://schemas.microsoft.com/office/drawing/2014/main" id="{46408D0E-13CA-42D4-9560-4254B8E324E4}"/>
                </a:ext>
              </a:extLst>
            </p:cNvPr>
            <p:cNvSpPr txBox="1"/>
            <p:nvPr/>
          </p:nvSpPr>
          <p:spPr>
            <a:xfrm>
              <a:off x="1102323" y="5535642"/>
              <a:ext cx="2193537" cy="4001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lvl="1"/>
              <a:r>
                <a:rPr lang="pl-PL" sz="2000" b="1" dirty="0">
                  <a:solidFill>
                    <a:schemeClr val="bg1"/>
                  </a:solidFill>
                </a:rPr>
                <a:t>Pobierz Q&amp;A</a:t>
              </a:r>
            </a:p>
          </p:txBody>
        </p:sp>
        <p:pic>
          <p:nvPicPr>
            <p:cNvPr id="12" name="Grafika 11" descr="Papier z wypełnieniem pełnym">
              <a:extLst>
                <a:ext uri="{FF2B5EF4-FFF2-40B4-BE49-F238E27FC236}">
                  <a16:creationId xmlns:a16="http://schemas.microsoft.com/office/drawing/2014/main" id="{61D2501D-37C7-42D7-B92F-844719972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29434" y="5569150"/>
              <a:ext cx="333093" cy="3330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149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le tekstowe 17">
            <a:extLst>
              <a:ext uri="{FF2B5EF4-FFF2-40B4-BE49-F238E27FC236}">
                <a16:creationId xmlns:a16="http://schemas.microsoft.com/office/drawing/2014/main" id="{2F638885-FDDB-4D66-8A6D-B610CD0660E1}"/>
              </a:ext>
            </a:extLst>
          </p:cNvPr>
          <p:cNvSpPr txBox="1"/>
          <p:nvPr/>
        </p:nvSpPr>
        <p:spPr>
          <a:xfrm>
            <a:off x="432000" y="324141"/>
            <a:ext cx="1493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>
                <a:solidFill>
                  <a:schemeClr val="accent2"/>
                </a:solidFill>
              </a:rPr>
              <a:t>WAŻNE! </a:t>
            </a: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DDEBC89E-4D48-4F30-BC8F-46F0D33B23A7}"/>
              </a:ext>
            </a:extLst>
          </p:cNvPr>
          <p:cNvSpPr/>
          <p:nvPr/>
        </p:nvSpPr>
        <p:spPr>
          <a:xfrm>
            <a:off x="6714313" y="5268686"/>
            <a:ext cx="4384171" cy="1099133"/>
          </a:xfrm>
          <a:prstGeom prst="rect">
            <a:avLst/>
          </a:prstGeom>
          <a:solidFill>
            <a:srgbClr val="D17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11F0A17D-9F0A-4EAA-BE2B-7DECB3F3E75F}"/>
              </a:ext>
            </a:extLst>
          </p:cNvPr>
          <p:cNvSpPr txBox="1"/>
          <p:nvPr/>
        </p:nvSpPr>
        <p:spPr>
          <a:xfrm>
            <a:off x="6607840" y="4097591"/>
            <a:ext cx="4490644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20000"/>
            </a:pPr>
            <a:r>
              <a:rPr lang="pl-PL" sz="2000" b="1">
                <a:solidFill>
                  <a:schemeClr val="accent2"/>
                </a:solidFill>
              </a:rPr>
              <a:t>Podpisz oświadczenie </a:t>
            </a:r>
            <a:r>
              <a:rPr lang="pl-PL" sz="2000">
                <a:solidFill>
                  <a:schemeClr val="accent2"/>
                </a:solidFill>
              </a:rPr>
              <a:t>z wykorzystaniem narzędzi autoryzacyjnych w bankowości elektronicznej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0BFBA94-81EA-4226-A7BC-A49C0B306421}"/>
              </a:ext>
            </a:extLst>
          </p:cNvPr>
          <p:cNvSpPr txBox="1"/>
          <p:nvPr/>
        </p:nvSpPr>
        <p:spPr>
          <a:xfrm>
            <a:off x="323706" y="1421581"/>
            <a:ext cx="6668813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r>
              <a:rPr lang="pl-PL" sz="2800" b="1">
                <a:solidFill>
                  <a:schemeClr val="accent2"/>
                </a:solidFill>
              </a:rPr>
              <a:t>Przed złożeniem oświadczenia o rozliczeniu </a:t>
            </a:r>
            <a:br>
              <a:rPr lang="pl-PL" sz="2800" b="1">
                <a:solidFill>
                  <a:schemeClr val="accent2"/>
                </a:solidFill>
              </a:rPr>
            </a:br>
            <a:r>
              <a:rPr lang="pl-PL" sz="2000" b="1">
                <a:solidFill>
                  <a:srgbClr val="B61928"/>
                </a:solidFill>
              </a:rPr>
              <a:t>(od tego zależy kwota do umorzenia):</a:t>
            </a:r>
            <a:endParaRPr lang="pl-PL" sz="2000" b="1">
              <a:solidFill>
                <a:srgbClr val="B61928"/>
              </a:solidFill>
              <a:cs typeface="Calibri"/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40746D22-8D22-4764-A8C7-A8DDA4B2A601}"/>
              </a:ext>
            </a:extLst>
          </p:cNvPr>
          <p:cNvSpPr txBox="1"/>
          <p:nvPr/>
        </p:nvSpPr>
        <p:spPr>
          <a:xfrm>
            <a:off x="1327824" y="2462696"/>
            <a:ext cx="4107872" cy="2554545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2400"/>
              </a:spcAft>
              <a:buClr>
                <a:schemeClr val="accent1"/>
              </a:buClr>
              <a:buSzPct val="120000"/>
            </a:pPr>
            <a:r>
              <a:rPr lang="pl-PL" sz="2000" b="1" dirty="0">
                <a:solidFill>
                  <a:schemeClr val="accent2"/>
                </a:solidFill>
              </a:rPr>
              <a:t>Przeczytaj propozycję PFR dotyczącą rozliczenia</a:t>
            </a:r>
          </a:p>
          <a:p>
            <a:pPr>
              <a:spcAft>
                <a:spcPts val="2400"/>
              </a:spcAft>
              <a:buClr>
                <a:schemeClr val="accent1"/>
              </a:buClr>
              <a:buSzPct val="120000"/>
            </a:pPr>
            <a:r>
              <a:rPr lang="pl-PL" sz="2000" b="1" dirty="0">
                <a:solidFill>
                  <a:schemeClr val="accent2"/>
                </a:solidFill>
              </a:rPr>
              <a:t>Wyjaśnij rozbieżności w rejestrach publicznych </a:t>
            </a:r>
            <a:br>
              <a:rPr lang="pl-PL" sz="2000" b="1" dirty="0">
                <a:solidFill>
                  <a:schemeClr val="accent2"/>
                </a:solidFill>
              </a:rPr>
            </a:br>
            <a:r>
              <a:rPr lang="pl-PL" sz="2000" b="1" dirty="0">
                <a:solidFill>
                  <a:schemeClr val="accent2"/>
                </a:solidFill>
              </a:rPr>
              <a:t>- </a:t>
            </a:r>
            <a:r>
              <a:rPr lang="pl-PL" sz="2000" dirty="0">
                <a:solidFill>
                  <a:schemeClr val="accent2"/>
                </a:solidFill>
              </a:rPr>
              <a:t>jeżeli występują i dokonaj korekt</a:t>
            </a:r>
          </a:p>
          <a:p>
            <a:pPr>
              <a:spcAft>
                <a:spcPts val="2400"/>
              </a:spcAft>
              <a:buClr>
                <a:schemeClr val="accent1"/>
              </a:buClr>
              <a:buSzPct val="120000"/>
            </a:pPr>
            <a:r>
              <a:rPr lang="pl-PL" sz="2000" b="1" dirty="0">
                <a:solidFill>
                  <a:schemeClr val="accent2"/>
                </a:solidFill>
              </a:rPr>
              <a:t>Popraw dane, </a:t>
            </a:r>
            <a:r>
              <a:rPr lang="pl-PL" sz="2000" dirty="0">
                <a:solidFill>
                  <a:schemeClr val="accent2"/>
                </a:solidFill>
              </a:rPr>
              <a:t>jeżeli są nieprawidłowe</a:t>
            </a:r>
            <a:endParaRPr lang="pl-PL" sz="2000" dirty="0">
              <a:solidFill>
                <a:schemeClr val="accent2"/>
              </a:solidFill>
              <a:cs typeface="Calibri"/>
            </a:endParaRP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FD97A212-65E7-43D4-9E7B-B9D7C3B0383A}"/>
              </a:ext>
            </a:extLst>
          </p:cNvPr>
          <p:cNvSpPr txBox="1"/>
          <p:nvPr/>
        </p:nvSpPr>
        <p:spPr>
          <a:xfrm>
            <a:off x="7630116" y="5443277"/>
            <a:ext cx="3447103" cy="7571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</a:pPr>
            <a:r>
              <a:rPr lang="pl-P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podpisaniu nie ma możliwości korekty oświadczenia – na podstawie oświadczenia PFR wyda decyzję!</a:t>
            </a:r>
          </a:p>
        </p:txBody>
      </p:sp>
      <p:pic>
        <p:nvPicPr>
          <p:cNvPr id="27" name="Grafika 26">
            <a:extLst>
              <a:ext uri="{FF2B5EF4-FFF2-40B4-BE49-F238E27FC236}">
                <a16:creationId xmlns:a16="http://schemas.microsoft.com/office/drawing/2014/main" id="{2F053445-2C5A-4F58-BAC2-D07A95B7A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5713" y="5479784"/>
            <a:ext cx="657299" cy="657299"/>
          </a:xfrm>
          <a:prstGeom prst="rect">
            <a:avLst/>
          </a:prstGeom>
        </p:spPr>
      </p:pic>
      <p:sp>
        <p:nvSpPr>
          <p:cNvPr id="28" name="Owal 27">
            <a:extLst>
              <a:ext uri="{FF2B5EF4-FFF2-40B4-BE49-F238E27FC236}">
                <a16:creationId xmlns:a16="http://schemas.microsoft.com/office/drawing/2014/main" id="{8C1520D5-2BFF-4DBA-ADDC-954E5CE29DF9}"/>
              </a:ext>
            </a:extLst>
          </p:cNvPr>
          <p:cNvSpPr>
            <a:spLocks noChangeAspect="1"/>
          </p:cNvSpPr>
          <p:nvPr/>
        </p:nvSpPr>
        <p:spPr>
          <a:xfrm>
            <a:off x="843613" y="2485966"/>
            <a:ext cx="360000" cy="360000"/>
          </a:xfrm>
          <a:prstGeom prst="ellipse">
            <a:avLst/>
          </a:prstGeom>
          <a:solidFill>
            <a:srgbClr val="B61928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9" name="Owal 28">
            <a:extLst>
              <a:ext uri="{FF2B5EF4-FFF2-40B4-BE49-F238E27FC236}">
                <a16:creationId xmlns:a16="http://schemas.microsoft.com/office/drawing/2014/main" id="{2D1C5FAE-60CE-4009-B727-22685C873D9C}"/>
              </a:ext>
            </a:extLst>
          </p:cNvPr>
          <p:cNvSpPr>
            <a:spLocks noChangeAspect="1"/>
          </p:cNvSpPr>
          <p:nvPr/>
        </p:nvSpPr>
        <p:spPr>
          <a:xfrm>
            <a:off x="843613" y="4621936"/>
            <a:ext cx="360000" cy="360000"/>
          </a:xfrm>
          <a:prstGeom prst="ellipse">
            <a:avLst/>
          </a:prstGeom>
          <a:solidFill>
            <a:srgbClr val="D1796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0" name="Owal 29">
            <a:extLst>
              <a:ext uri="{FF2B5EF4-FFF2-40B4-BE49-F238E27FC236}">
                <a16:creationId xmlns:a16="http://schemas.microsoft.com/office/drawing/2014/main" id="{B9579846-9D25-4420-A221-714ABC6D9966}"/>
              </a:ext>
            </a:extLst>
          </p:cNvPr>
          <p:cNvSpPr>
            <a:spLocks noChangeAspect="1"/>
          </p:cNvSpPr>
          <p:nvPr/>
        </p:nvSpPr>
        <p:spPr>
          <a:xfrm>
            <a:off x="6149880" y="3366497"/>
            <a:ext cx="360000" cy="360000"/>
          </a:xfrm>
          <a:prstGeom prst="ellipse">
            <a:avLst/>
          </a:prstGeom>
          <a:solidFill>
            <a:srgbClr val="B61928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5456839A-5BBA-4E1D-94CA-E45B05DFBE2D}"/>
              </a:ext>
            </a:extLst>
          </p:cNvPr>
          <p:cNvSpPr>
            <a:spLocks noChangeAspect="1"/>
          </p:cNvSpPr>
          <p:nvPr/>
        </p:nvSpPr>
        <p:spPr>
          <a:xfrm>
            <a:off x="843613" y="3396144"/>
            <a:ext cx="360000" cy="360000"/>
          </a:xfrm>
          <a:prstGeom prst="ellipse">
            <a:avLst/>
          </a:prstGeom>
          <a:solidFill>
            <a:srgbClr val="C34B4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2" name="Owal 31">
            <a:extLst>
              <a:ext uri="{FF2B5EF4-FFF2-40B4-BE49-F238E27FC236}">
                <a16:creationId xmlns:a16="http://schemas.microsoft.com/office/drawing/2014/main" id="{1FA0F0C2-312C-452E-98B9-ACA4E95DB156}"/>
              </a:ext>
            </a:extLst>
          </p:cNvPr>
          <p:cNvSpPr>
            <a:spLocks noChangeAspect="1"/>
          </p:cNvSpPr>
          <p:nvPr/>
        </p:nvSpPr>
        <p:spPr>
          <a:xfrm>
            <a:off x="6143743" y="2594307"/>
            <a:ext cx="360000" cy="360000"/>
          </a:xfrm>
          <a:prstGeom prst="ellipse">
            <a:avLst/>
          </a:prstGeom>
          <a:solidFill>
            <a:srgbClr val="E1A79A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43EC34AD-78CC-4D6E-99DE-EC9CF007F10E}"/>
              </a:ext>
            </a:extLst>
          </p:cNvPr>
          <p:cNvSpPr txBox="1"/>
          <p:nvPr/>
        </p:nvSpPr>
        <p:spPr>
          <a:xfrm>
            <a:off x="6607841" y="2427527"/>
            <a:ext cx="3638132" cy="163121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  <a:buClr>
                <a:schemeClr val="accent1"/>
              </a:buClr>
              <a:buSzPct val="120000"/>
            </a:pPr>
            <a:r>
              <a:rPr lang="pl-PL" sz="2000" b="1">
                <a:solidFill>
                  <a:schemeClr val="accent2"/>
                </a:solidFill>
              </a:rPr>
              <a:t>Sprawdź i podaj spadek przychodów ze sprzedaży</a:t>
            </a:r>
          </a:p>
          <a:p>
            <a:pPr>
              <a:spcAft>
                <a:spcPts val="2400"/>
              </a:spcAft>
              <a:buClr>
                <a:schemeClr val="accent1"/>
              </a:buClr>
              <a:buSzPct val="120000"/>
            </a:pPr>
            <a:r>
              <a:rPr lang="pl-PL" sz="2000" b="1">
                <a:solidFill>
                  <a:schemeClr val="accent2"/>
                </a:solidFill>
              </a:rPr>
              <a:t>Sprawdź/popraw kody PKD </a:t>
            </a:r>
            <a:br>
              <a:rPr lang="pl-PL" sz="2000" b="1">
                <a:solidFill>
                  <a:schemeClr val="accent2"/>
                </a:solidFill>
              </a:rPr>
            </a:br>
            <a:endParaRPr lang="pl-PL" sz="2000">
              <a:solidFill>
                <a:schemeClr val="accent2"/>
              </a:solidFill>
            </a:endParaRPr>
          </a:p>
        </p:txBody>
      </p:sp>
      <p:sp>
        <p:nvSpPr>
          <p:cNvPr id="35" name="Owal 34">
            <a:extLst>
              <a:ext uri="{FF2B5EF4-FFF2-40B4-BE49-F238E27FC236}">
                <a16:creationId xmlns:a16="http://schemas.microsoft.com/office/drawing/2014/main" id="{8F3252AA-0AD4-4D36-A01A-B4A7B538BF1C}"/>
              </a:ext>
            </a:extLst>
          </p:cNvPr>
          <p:cNvSpPr>
            <a:spLocks noChangeAspect="1"/>
          </p:cNvSpPr>
          <p:nvPr/>
        </p:nvSpPr>
        <p:spPr>
          <a:xfrm>
            <a:off x="6149880" y="4217791"/>
            <a:ext cx="360000" cy="360000"/>
          </a:xfrm>
          <a:prstGeom prst="ellipse">
            <a:avLst/>
          </a:prstGeom>
          <a:solidFill>
            <a:srgbClr val="C34B4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92E01118-8DEC-4060-9AAD-3974134C9C61}"/>
              </a:ext>
            </a:extLst>
          </p:cNvPr>
          <p:cNvSpPr txBox="1"/>
          <p:nvPr/>
        </p:nvSpPr>
        <p:spPr>
          <a:xfrm>
            <a:off x="9938716" y="2842388"/>
            <a:ext cx="20677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>
                <a:solidFill>
                  <a:schemeClr val="accent2"/>
                </a:solidFill>
              </a:rPr>
              <a:t>Ważne, jeżeli masz prawo </a:t>
            </a:r>
          </a:p>
          <a:p>
            <a:r>
              <a:rPr lang="pl-PL" sz="1400">
                <a:solidFill>
                  <a:schemeClr val="accent2"/>
                </a:solidFill>
              </a:rPr>
              <a:t>do 100% umorzenia </a:t>
            </a:r>
            <a:endParaRPr lang="pl-PL" sz="1400"/>
          </a:p>
        </p:txBody>
      </p:sp>
      <p:sp>
        <p:nvSpPr>
          <p:cNvPr id="37" name="Nawias klamrowy zamykający 36">
            <a:extLst>
              <a:ext uri="{FF2B5EF4-FFF2-40B4-BE49-F238E27FC236}">
                <a16:creationId xmlns:a16="http://schemas.microsoft.com/office/drawing/2014/main" id="{D7CA0168-8BC8-4828-A69A-C32B5EE95966}"/>
              </a:ext>
            </a:extLst>
          </p:cNvPr>
          <p:cNvSpPr/>
          <p:nvPr/>
        </p:nvSpPr>
        <p:spPr>
          <a:xfrm>
            <a:off x="9668508" y="2544162"/>
            <a:ext cx="270208" cy="1106202"/>
          </a:xfrm>
          <a:prstGeom prst="rightBrace">
            <a:avLst>
              <a:gd name="adj1" fmla="val 0"/>
              <a:gd name="adj2" fmla="val 48206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635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ole tekstowe 23">
            <a:extLst>
              <a:ext uri="{FF2B5EF4-FFF2-40B4-BE49-F238E27FC236}">
                <a16:creationId xmlns:a16="http://schemas.microsoft.com/office/drawing/2014/main" id="{7D5E1B1C-C528-4D47-B93F-9174351544D1}"/>
              </a:ext>
            </a:extLst>
          </p:cNvPr>
          <p:cNvSpPr txBox="1"/>
          <p:nvPr/>
        </p:nvSpPr>
        <p:spPr>
          <a:xfrm>
            <a:off x="432000" y="238797"/>
            <a:ext cx="1495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schemeClr val="accent2"/>
                </a:solidFill>
              </a:rPr>
              <a:t>Pamiętaj</a:t>
            </a:r>
          </a:p>
        </p:txBody>
      </p:sp>
      <p:grpSp>
        <p:nvGrpSpPr>
          <p:cNvPr id="25" name="Grupa 24">
            <a:extLst>
              <a:ext uri="{FF2B5EF4-FFF2-40B4-BE49-F238E27FC236}">
                <a16:creationId xmlns:a16="http://schemas.microsoft.com/office/drawing/2014/main" id="{B9517867-59D2-4FAF-9C64-A9B70F051413}"/>
              </a:ext>
            </a:extLst>
          </p:cNvPr>
          <p:cNvGrpSpPr/>
          <p:nvPr/>
        </p:nvGrpSpPr>
        <p:grpSpPr>
          <a:xfrm>
            <a:off x="1350149" y="1705511"/>
            <a:ext cx="9263054" cy="4171308"/>
            <a:chOff x="1672112" y="4067032"/>
            <a:chExt cx="6734910" cy="1485809"/>
          </a:xfrm>
        </p:grpSpPr>
        <p:sp>
          <p:nvSpPr>
            <p:cNvPr id="26" name="Prostokąt 25">
              <a:extLst>
                <a:ext uri="{FF2B5EF4-FFF2-40B4-BE49-F238E27FC236}">
                  <a16:creationId xmlns:a16="http://schemas.microsoft.com/office/drawing/2014/main" id="{97FAFF34-CE6B-4815-BD3D-F1F22B30EBBA}"/>
                </a:ext>
              </a:extLst>
            </p:cNvPr>
            <p:cNvSpPr/>
            <p:nvPr/>
          </p:nvSpPr>
          <p:spPr>
            <a:xfrm>
              <a:off x="2191906" y="4067032"/>
              <a:ext cx="6215116" cy="1485809"/>
            </a:xfrm>
            <a:prstGeom prst="rect">
              <a:avLst/>
            </a:prstGeom>
            <a:noFill/>
            <a:ln w="19050">
              <a:solidFill>
                <a:srgbClr val="B619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pl-PL" sz="2400" b="1">
                <a:solidFill>
                  <a:srgbClr val="B61928"/>
                </a:solidFill>
                <a:cs typeface="Calibri"/>
              </a:endParaRPr>
            </a:p>
          </p:txBody>
        </p:sp>
        <p:grpSp>
          <p:nvGrpSpPr>
            <p:cNvPr id="27" name="Grupa 26">
              <a:extLst>
                <a:ext uri="{FF2B5EF4-FFF2-40B4-BE49-F238E27FC236}">
                  <a16:creationId xmlns:a16="http://schemas.microsoft.com/office/drawing/2014/main" id="{1AF01827-C3F2-4096-86F5-4439DD8D2750}"/>
                </a:ext>
              </a:extLst>
            </p:cNvPr>
            <p:cNvGrpSpPr/>
            <p:nvPr/>
          </p:nvGrpSpPr>
          <p:grpSpPr>
            <a:xfrm>
              <a:off x="1672112" y="4332010"/>
              <a:ext cx="1087551" cy="955852"/>
              <a:chOff x="1672112" y="4332010"/>
              <a:chExt cx="1087551" cy="955852"/>
            </a:xfrm>
          </p:grpSpPr>
          <p:sp>
            <p:nvSpPr>
              <p:cNvPr id="29" name="Prostokąt 28">
                <a:extLst>
                  <a:ext uri="{FF2B5EF4-FFF2-40B4-BE49-F238E27FC236}">
                    <a16:creationId xmlns:a16="http://schemas.microsoft.com/office/drawing/2014/main" id="{84A64474-B984-441A-A9BA-2A5A69DCD982}"/>
                  </a:ext>
                </a:extLst>
              </p:cNvPr>
              <p:cNvSpPr/>
              <p:nvPr/>
            </p:nvSpPr>
            <p:spPr>
              <a:xfrm>
                <a:off x="2076865" y="4332010"/>
                <a:ext cx="229607" cy="9558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30" name="Grafika 29">
                <a:extLst>
                  <a:ext uri="{FF2B5EF4-FFF2-40B4-BE49-F238E27FC236}">
                    <a16:creationId xmlns:a16="http://schemas.microsoft.com/office/drawing/2014/main" id="{EF12F600-0C2D-4FD7-8540-E2459C5C1E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672112" y="4481287"/>
                <a:ext cx="1087551" cy="657299"/>
              </a:xfrm>
              <a:prstGeom prst="rect">
                <a:avLst/>
              </a:prstGeom>
            </p:spPr>
          </p:pic>
        </p:grpSp>
        <p:sp>
          <p:nvSpPr>
            <p:cNvPr id="28" name="pole tekstowe 27">
              <a:extLst>
                <a:ext uri="{FF2B5EF4-FFF2-40B4-BE49-F238E27FC236}">
                  <a16:creationId xmlns:a16="http://schemas.microsoft.com/office/drawing/2014/main" id="{69A0712E-4073-4C7E-89B3-A7A8368F21A2}"/>
                </a:ext>
              </a:extLst>
            </p:cNvPr>
            <p:cNvSpPr txBox="1"/>
            <p:nvPr/>
          </p:nvSpPr>
          <p:spPr>
            <a:xfrm>
              <a:off x="3090608" y="4302105"/>
              <a:ext cx="4565786" cy="10514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2000" dirty="0">
                  <a:solidFill>
                    <a:schemeClr val="accent2"/>
                  </a:solidFill>
                </a:rPr>
                <a:t>Kwestionowanie wysokości subwencji finansowej podlegającej zwrotowi będzie możliwe wyłącznie w toku </a:t>
              </a:r>
              <a:r>
                <a:rPr lang="pl-PL" sz="2000" b="1" dirty="0">
                  <a:solidFill>
                    <a:schemeClr val="accent2"/>
                  </a:solidFill>
                </a:rPr>
                <a:t>postępowania wyjaśniającego</a:t>
              </a:r>
              <a:r>
                <a:rPr lang="pl-PL" sz="2000" dirty="0">
                  <a:solidFill>
                    <a:schemeClr val="accent2"/>
                  </a:solidFill>
                </a:rPr>
                <a:t>, pod warunkiem, że Beneficjent </a:t>
              </a:r>
              <a:r>
                <a:rPr lang="pl-PL" sz="2000" b="1" dirty="0">
                  <a:solidFill>
                    <a:srgbClr val="B6192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podjął działania mające na celu wyjaśnienie rozbieżności </a:t>
              </a:r>
              <a:r>
                <a:rPr lang="pl-PL" sz="2000" dirty="0">
                  <a:solidFill>
                    <a:schemeClr val="accent2"/>
                  </a:solidFill>
                </a:rPr>
                <a:t>pomiędzy danymi przedstawionymi w propozycji PFR a stanem faktycznym</a:t>
              </a:r>
              <a:r>
                <a:rPr lang="pl-PL" sz="2000" b="1" dirty="0">
                  <a:solidFill>
                    <a:srgbClr val="B6192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przed dniem złożenia Oświadczenia o Rozliczeniu </a:t>
              </a:r>
            </a:p>
            <a:p>
              <a:pPr algn="ctr"/>
              <a:r>
                <a:rPr lang="pl-PL" sz="2000" dirty="0">
                  <a:solidFill>
                    <a:schemeClr val="accent2"/>
                  </a:solidFill>
                </a:rPr>
                <a:t>(np. wystosował pismo do ZUS/właściwego urzędu skarbowego i będzie w stanie wykazać to PFR).</a:t>
              </a:r>
            </a:p>
            <a:p>
              <a:pPr algn="ctr"/>
              <a:endParaRPr lang="pl-PL" sz="2000" b="1" dirty="0">
                <a:solidFill>
                  <a:srgbClr val="B6192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284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ole tekstowe 20">
            <a:extLst>
              <a:ext uri="{FF2B5EF4-FFF2-40B4-BE49-F238E27FC236}">
                <a16:creationId xmlns:a16="http://schemas.microsoft.com/office/drawing/2014/main" id="{C86B5F1B-C32B-493E-A844-129356151235}"/>
              </a:ext>
            </a:extLst>
          </p:cNvPr>
          <p:cNvSpPr txBox="1"/>
          <p:nvPr/>
        </p:nvSpPr>
        <p:spPr>
          <a:xfrm>
            <a:off x="1562528" y="2298560"/>
            <a:ext cx="9355187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B61928"/>
              </a:buClr>
            </a:pPr>
            <a:r>
              <a:rPr lang="pl-PL" sz="2400">
                <a:solidFill>
                  <a:schemeClr val="accent2"/>
                </a:solidFill>
                <a:latin typeface="Calibri"/>
                <a:cs typeface="Calibri"/>
              </a:rPr>
              <a:t>potwierdzenie, że osoba składająca wniosek o subwencję/odwołanie </a:t>
            </a:r>
            <a:endParaRPr lang="pl-PL">
              <a:solidFill>
                <a:schemeClr val="accent2"/>
              </a:solidFill>
            </a:endParaRPr>
          </a:p>
          <a:p>
            <a:pPr>
              <a:spcAft>
                <a:spcPts val="1200"/>
              </a:spcAft>
            </a:pPr>
            <a:r>
              <a:rPr lang="pl-PL" sz="2400">
                <a:solidFill>
                  <a:schemeClr val="accent2"/>
                </a:solidFill>
                <a:latin typeface="Calibri"/>
                <a:cs typeface="Calibri"/>
              </a:rPr>
              <a:t>była do tego uprawniona*,</a:t>
            </a:r>
            <a:endParaRPr lang="pl-PL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  <a:buClr>
                <a:srgbClr val="B61928"/>
              </a:buClr>
            </a:pPr>
            <a:r>
              <a:rPr lang="pl-PL" sz="2400">
                <a:solidFill>
                  <a:schemeClr val="accent2"/>
                </a:solidFill>
                <a:latin typeface="Calibri"/>
                <a:cs typeface="Calibri"/>
              </a:rPr>
              <a:t>potwierdzenia przeniesienia rezydencji podatkowej (jeśli dotyczy),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A663456F-9B78-4264-92BE-E828524BE826}"/>
              </a:ext>
            </a:extLst>
          </p:cNvPr>
          <p:cNvSpPr txBox="1"/>
          <p:nvPr/>
        </p:nvSpPr>
        <p:spPr>
          <a:xfrm>
            <a:off x="887808" y="6164527"/>
            <a:ext cx="965276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i="1">
                <a:solidFill>
                  <a:schemeClr val="accent2"/>
                </a:solidFill>
                <a:latin typeface="Calibri"/>
                <a:cs typeface="Calibri"/>
              </a:rPr>
              <a:t>*jeżeli Beneficjent nie dopełnił tego obowiązku wcześniej lub nie zrobił tego prawidłowo.  </a:t>
            </a:r>
            <a:endParaRPr lang="pl-PL" i="1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F3A254CC-097A-4C92-A819-BFD11ACC4D4D}"/>
              </a:ext>
            </a:extLst>
          </p:cNvPr>
          <p:cNvSpPr txBox="1"/>
          <p:nvPr/>
        </p:nvSpPr>
        <p:spPr>
          <a:xfrm>
            <a:off x="432000" y="1642989"/>
            <a:ext cx="3039935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l-PL" sz="2400" b="1">
                <a:solidFill>
                  <a:schemeClr val="accent2"/>
                </a:solidFill>
              </a:rPr>
              <a:t>Wymagane jest m.in.:</a:t>
            </a:r>
            <a:endParaRPr lang="pl-PL">
              <a:solidFill>
                <a:schemeClr val="accent2"/>
              </a:solidFill>
            </a:endParaRP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7D5E1B1C-C528-4D47-B93F-9174351544D1}"/>
              </a:ext>
            </a:extLst>
          </p:cNvPr>
          <p:cNvSpPr txBox="1"/>
          <p:nvPr/>
        </p:nvSpPr>
        <p:spPr>
          <a:xfrm>
            <a:off x="432000" y="238797"/>
            <a:ext cx="68946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>
                <a:solidFill>
                  <a:schemeClr val="accent2"/>
                </a:solidFill>
              </a:rPr>
              <a:t>Pamiętaj o konieczności złożenia oświadczeń </a:t>
            </a:r>
            <a:br>
              <a:rPr lang="pl-PL" sz="2800" b="1">
                <a:solidFill>
                  <a:schemeClr val="accent2"/>
                </a:solidFill>
              </a:rPr>
            </a:br>
            <a:r>
              <a:rPr lang="pl-PL" sz="2800" b="1">
                <a:solidFill>
                  <a:schemeClr val="accent2"/>
                </a:solidFill>
              </a:rPr>
              <a:t>zawartych w Oświadczeniu o Rozliczeniu</a:t>
            </a:r>
          </a:p>
        </p:txBody>
      </p:sp>
      <p:grpSp>
        <p:nvGrpSpPr>
          <p:cNvPr id="25" name="Grupa 24">
            <a:extLst>
              <a:ext uri="{FF2B5EF4-FFF2-40B4-BE49-F238E27FC236}">
                <a16:creationId xmlns:a16="http://schemas.microsoft.com/office/drawing/2014/main" id="{B9517867-59D2-4FAF-9C64-A9B70F051413}"/>
              </a:ext>
            </a:extLst>
          </p:cNvPr>
          <p:cNvGrpSpPr/>
          <p:nvPr/>
        </p:nvGrpSpPr>
        <p:grpSpPr>
          <a:xfrm>
            <a:off x="2824117" y="4067032"/>
            <a:ext cx="6543767" cy="1485809"/>
            <a:chOff x="1863255" y="4067032"/>
            <a:chExt cx="6543767" cy="1485809"/>
          </a:xfrm>
        </p:grpSpPr>
        <p:sp>
          <p:nvSpPr>
            <p:cNvPr id="26" name="Prostokąt 25">
              <a:extLst>
                <a:ext uri="{FF2B5EF4-FFF2-40B4-BE49-F238E27FC236}">
                  <a16:creationId xmlns:a16="http://schemas.microsoft.com/office/drawing/2014/main" id="{97FAFF34-CE6B-4815-BD3D-F1F22B30EBBA}"/>
                </a:ext>
              </a:extLst>
            </p:cNvPr>
            <p:cNvSpPr/>
            <p:nvPr/>
          </p:nvSpPr>
          <p:spPr>
            <a:xfrm>
              <a:off x="2191906" y="4067032"/>
              <a:ext cx="6215116" cy="1485809"/>
            </a:xfrm>
            <a:prstGeom prst="rect">
              <a:avLst/>
            </a:prstGeom>
            <a:noFill/>
            <a:ln w="19050">
              <a:solidFill>
                <a:srgbClr val="B619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pl-PL" sz="2400" b="1">
                <a:solidFill>
                  <a:srgbClr val="B61928"/>
                </a:solidFill>
                <a:cs typeface="Calibri"/>
              </a:endParaRPr>
            </a:p>
          </p:txBody>
        </p:sp>
        <p:grpSp>
          <p:nvGrpSpPr>
            <p:cNvPr id="27" name="Grupa 26">
              <a:extLst>
                <a:ext uri="{FF2B5EF4-FFF2-40B4-BE49-F238E27FC236}">
                  <a16:creationId xmlns:a16="http://schemas.microsoft.com/office/drawing/2014/main" id="{1AF01827-C3F2-4096-86F5-4439DD8D2750}"/>
                </a:ext>
              </a:extLst>
            </p:cNvPr>
            <p:cNvGrpSpPr/>
            <p:nvPr/>
          </p:nvGrpSpPr>
          <p:grpSpPr>
            <a:xfrm>
              <a:off x="1863255" y="4332010"/>
              <a:ext cx="657299" cy="955852"/>
              <a:chOff x="1863255" y="4332010"/>
              <a:chExt cx="657299" cy="955852"/>
            </a:xfrm>
          </p:grpSpPr>
          <p:sp>
            <p:nvSpPr>
              <p:cNvPr id="29" name="Prostokąt 28">
                <a:extLst>
                  <a:ext uri="{FF2B5EF4-FFF2-40B4-BE49-F238E27FC236}">
                    <a16:creationId xmlns:a16="http://schemas.microsoft.com/office/drawing/2014/main" id="{84A64474-B984-441A-A9BA-2A5A69DCD982}"/>
                  </a:ext>
                </a:extLst>
              </p:cNvPr>
              <p:cNvSpPr/>
              <p:nvPr/>
            </p:nvSpPr>
            <p:spPr>
              <a:xfrm>
                <a:off x="2076865" y="4332010"/>
                <a:ext cx="229607" cy="9558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30" name="Grafika 29">
                <a:extLst>
                  <a:ext uri="{FF2B5EF4-FFF2-40B4-BE49-F238E27FC236}">
                    <a16:creationId xmlns:a16="http://schemas.microsoft.com/office/drawing/2014/main" id="{EF12F600-0C2D-4FD7-8540-E2459C5C1E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863255" y="4481287"/>
                <a:ext cx="657299" cy="657299"/>
              </a:xfrm>
              <a:prstGeom prst="rect">
                <a:avLst/>
              </a:prstGeom>
            </p:spPr>
          </p:pic>
        </p:grpSp>
        <p:sp>
          <p:nvSpPr>
            <p:cNvPr id="28" name="pole tekstowe 27">
              <a:extLst>
                <a:ext uri="{FF2B5EF4-FFF2-40B4-BE49-F238E27FC236}">
                  <a16:creationId xmlns:a16="http://schemas.microsoft.com/office/drawing/2014/main" id="{69A0712E-4073-4C7E-89B3-A7A8368F21A2}"/>
                </a:ext>
              </a:extLst>
            </p:cNvPr>
            <p:cNvSpPr txBox="1"/>
            <p:nvPr/>
          </p:nvSpPr>
          <p:spPr>
            <a:xfrm>
              <a:off x="3090608" y="4302105"/>
              <a:ext cx="456578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2000" b="1">
                  <a:solidFill>
                    <a:srgbClr val="B6192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Jeżeli Beneficjent nie dopełni tych obowiązków, będzie zobligowany do zwrotu 100% subwencji</a:t>
              </a:r>
            </a:p>
          </p:txBody>
        </p: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999F4151-7939-48B1-B3A8-89CA0B8EE38D}"/>
              </a:ext>
            </a:extLst>
          </p:cNvPr>
          <p:cNvGrpSpPr/>
          <p:nvPr/>
        </p:nvGrpSpPr>
        <p:grpSpPr>
          <a:xfrm>
            <a:off x="1060749" y="2406533"/>
            <a:ext cx="324000" cy="324000"/>
            <a:chOff x="851429" y="2505504"/>
            <a:chExt cx="324000" cy="324000"/>
          </a:xfrm>
        </p:grpSpPr>
        <p:sp>
          <p:nvSpPr>
            <p:cNvPr id="32" name="Owal 31">
              <a:extLst>
                <a:ext uri="{FF2B5EF4-FFF2-40B4-BE49-F238E27FC236}">
                  <a16:creationId xmlns:a16="http://schemas.microsoft.com/office/drawing/2014/main" id="{C77D16CD-A5CA-4B6F-A7DD-BFD3520DFC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429" y="2505504"/>
              <a:ext cx="324000" cy="324000"/>
            </a:xfrm>
            <a:prstGeom prst="ellipse">
              <a:avLst/>
            </a:prstGeom>
            <a:solidFill>
              <a:srgbClr val="B61928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Prostokąt 12">
              <a:extLst>
                <a:ext uri="{FF2B5EF4-FFF2-40B4-BE49-F238E27FC236}">
                  <a16:creationId xmlns:a16="http://schemas.microsoft.com/office/drawing/2014/main" id="{B625F586-D773-42AD-AF5C-1AFC09970A64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971209" y="2629966"/>
              <a:ext cx="72000" cy="72000"/>
            </a:xfrm>
            <a:custGeom>
              <a:avLst/>
              <a:gdLst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4" fmla="*/ 0 w 320843"/>
                <a:gd name="connsiteY4" fmla="*/ 0 h 320843"/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4" fmla="*/ 91440 w 320843"/>
                <a:gd name="connsiteY4" fmla="*/ 91440 h 320843"/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0" fmla="*/ 320843 w 320843"/>
                <a:gd name="connsiteY0" fmla="*/ 0 h 320843"/>
                <a:gd name="connsiteX1" fmla="*/ 320843 w 320843"/>
                <a:gd name="connsiteY1" fmla="*/ 320843 h 320843"/>
                <a:gd name="connsiteX2" fmla="*/ 0 w 320843"/>
                <a:gd name="connsiteY2" fmla="*/ 320843 h 32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843" h="320843">
                  <a:moveTo>
                    <a:pt x="320843" y="0"/>
                  </a:moveTo>
                  <a:lnTo>
                    <a:pt x="320843" y="320843"/>
                  </a:lnTo>
                  <a:lnTo>
                    <a:pt x="0" y="320843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9F2CAC9F-65EF-46B3-BE19-2073AB48C1E2}"/>
              </a:ext>
            </a:extLst>
          </p:cNvPr>
          <p:cNvGrpSpPr/>
          <p:nvPr/>
        </p:nvGrpSpPr>
        <p:grpSpPr>
          <a:xfrm>
            <a:off x="1060749" y="3283198"/>
            <a:ext cx="324000" cy="324000"/>
            <a:chOff x="851429" y="2505504"/>
            <a:chExt cx="324000" cy="324000"/>
          </a:xfrm>
        </p:grpSpPr>
        <p:sp>
          <p:nvSpPr>
            <p:cNvPr id="35" name="Owal 34">
              <a:extLst>
                <a:ext uri="{FF2B5EF4-FFF2-40B4-BE49-F238E27FC236}">
                  <a16:creationId xmlns:a16="http://schemas.microsoft.com/office/drawing/2014/main" id="{1FD88EBC-EC63-4E41-A0F3-A536838EA5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429" y="2505504"/>
              <a:ext cx="324000" cy="324000"/>
            </a:xfrm>
            <a:prstGeom prst="ellipse">
              <a:avLst/>
            </a:prstGeom>
            <a:solidFill>
              <a:srgbClr val="E95F6C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Prostokąt 12">
              <a:extLst>
                <a:ext uri="{FF2B5EF4-FFF2-40B4-BE49-F238E27FC236}">
                  <a16:creationId xmlns:a16="http://schemas.microsoft.com/office/drawing/2014/main" id="{8B35560A-F49B-4EC4-8E01-643AD607A442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971209" y="2629966"/>
              <a:ext cx="72000" cy="72000"/>
            </a:xfrm>
            <a:custGeom>
              <a:avLst/>
              <a:gdLst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4" fmla="*/ 0 w 320843"/>
                <a:gd name="connsiteY4" fmla="*/ 0 h 320843"/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4" fmla="*/ 91440 w 320843"/>
                <a:gd name="connsiteY4" fmla="*/ 91440 h 320843"/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0" fmla="*/ 320843 w 320843"/>
                <a:gd name="connsiteY0" fmla="*/ 0 h 320843"/>
                <a:gd name="connsiteX1" fmla="*/ 320843 w 320843"/>
                <a:gd name="connsiteY1" fmla="*/ 320843 h 320843"/>
                <a:gd name="connsiteX2" fmla="*/ 0 w 320843"/>
                <a:gd name="connsiteY2" fmla="*/ 320843 h 32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843" h="320843">
                  <a:moveTo>
                    <a:pt x="320843" y="0"/>
                  </a:moveTo>
                  <a:lnTo>
                    <a:pt x="320843" y="320843"/>
                  </a:lnTo>
                  <a:lnTo>
                    <a:pt x="0" y="320843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260404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ole tekstowe 20">
            <a:extLst>
              <a:ext uri="{FF2B5EF4-FFF2-40B4-BE49-F238E27FC236}">
                <a16:creationId xmlns:a16="http://schemas.microsoft.com/office/drawing/2014/main" id="{F3E4D37E-CB61-4F74-A832-F728D75A4210}"/>
              </a:ext>
            </a:extLst>
          </p:cNvPr>
          <p:cNvSpPr txBox="1"/>
          <p:nvPr/>
        </p:nvSpPr>
        <p:spPr>
          <a:xfrm>
            <a:off x="991366" y="1976653"/>
            <a:ext cx="5596292" cy="290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pl-PL" sz="2400" b="1">
                <a:solidFill>
                  <a:schemeClr val="accent2"/>
                </a:solidFill>
              </a:rPr>
              <a:t>Proces rozliczenia subwencji odbywa </a:t>
            </a:r>
            <a:br>
              <a:rPr lang="pl-PL" sz="2400" b="1">
                <a:solidFill>
                  <a:schemeClr val="accent2"/>
                </a:solidFill>
              </a:rPr>
            </a:br>
            <a:r>
              <a:rPr lang="pl-PL" sz="2400" b="1">
                <a:solidFill>
                  <a:schemeClr val="accent2"/>
                </a:solidFill>
              </a:rPr>
              <a:t>się za pośrednictwem bankowości elektronicznej</a:t>
            </a:r>
          </a:p>
          <a:p>
            <a:pPr marL="355600" indent="-260350">
              <a:spcAft>
                <a:spcPts val="500"/>
              </a:spcAft>
              <a:buClr>
                <a:srgbClr val="B61928"/>
              </a:buClr>
              <a:buFont typeface="Arial" panose="020B0604020202020204" pitchFamily="34" charset="0"/>
              <a:buChar char="•"/>
            </a:pPr>
            <a:r>
              <a:rPr lang="pl-PL">
                <a:solidFill>
                  <a:schemeClr val="accent2"/>
                </a:solidFill>
              </a:rPr>
              <a:t>Udostępnienie propozycji rozliczenia</a:t>
            </a:r>
          </a:p>
          <a:p>
            <a:pPr marL="355600" indent="-260350">
              <a:spcAft>
                <a:spcPts val="500"/>
              </a:spcAft>
              <a:buClr>
                <a:srgbClr val="B61928"/>
              </a:buClr>
              <a:buFont typeface="Arial" panose="020B0604020202020204" pitchFamily="34" charset="0"/>
              <a:buChar char="•"/>
            </a:pPr>
            <a:r>
              <a:rPr lang="pl-PL">
                <a:solidFill>
                  <a:schemeClr val="accent2"/>
                </a:solidFill>
              </a:rPr>
              <a:t>Edycja danych</a:t>
            </a:r>
          </a:p>
          <a:p>
            <a:pPr marL="355600" indent="-260350">
              <a:spcAft>
                <a:spcPts val="500"/>
              </a:spcAft>
              <a:buClr>
                <a:srgbClr val="B61928"/>
              </a:buClr>
              <a:buFont typeface="Arial" panose="020B0604020202020204" pitchFamily="34" charset="0"/>
              <a:buChar char="•"/>
            </a:pPr>
            <a:r>
              <a:rPr lang="pl-PL">
                <a:solidFill>
                  <a:schemeClr val="accent2"/>
                </a:solidFill>
              </a:rPr>
              <a:t>Złożenie Oświadczenia o Rozliczeniu</a:t>
            </a:r>
          </a:p>
          <a:p>
            <a:pPr marL="355600" indent="-260350">
              <a:spcAft>
                <a:spcPts val="500"/>
              </a:spcAft>
              <a:buClr>
                <a:srgbClr val="B61928"/>
              </a:buClr>
              <a:buFont typeface="Arial" panose="020B0604020202020204" pitchFamily="34" charset="0"/>
              <a:buChar char="•"/>
            </a:pPr>
            <a:r>
              <a:rPr lang="pl-PL">
                <a:solidFill>
                  <a:schemeClr val="accent2"/>
                </a:solidFill>
              </a:rPr>
              <a:t>Wydanie decyzji</a:t>
            </a:r>
          </a:p>
          <a:p>
            <a:pPr marL="355600" indent="-260350">
              <a:spcAft>
                <a:spcPts val="500"/>
              </a:spcAft>
              <a:buClr>
                <a:srgbClr val="B61928"/>
              </a:buClr>
              <a:buFont typeface="Arial" panose="020B0604020202020204" pitchFamily="34" charset="0"/>
              <a:buChar char="•"/>
            </a:pPr>
            <a:r>
              <a:rPr lang="pl-PL">
                <a:solidFill>
                  <a:schemeClr val="accent2"/>
                </a:solidFill>
              </a:rPr>
              <a:t>Harmonogram spłat</a:t>
            </a: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69B5D284-13EC-4605-B469-E0C0D5478EA0}"/>
              </a:ext>
            </a:extLst>
          </p:cNvPr>
          <p:cNvSpPr/>
          <p:nvPr/>
        </p:nvSpPr>
        <p:spPr>
          <a:xfrm>
            <a:off x="1224512" y="5433698"/>
            <a:ext cx="9858015" cy="987072"/>
          </a:xfrm>
          <a:prstGeom prst="rect">
            <a:avLst/>
          </a:prstGeom>
          <a:noFill/>
          <a:ln w="19050">
            <a:solidFill>
              <a:srgbClr val="B619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l-PL" sz="2400" b="1">
              <a:solidFill>
                <a:srgbClr val="B61928"/>
              </a:solidFill>
              <a:cs typeface="Calibri"/>
            </a:endParaRPr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D5B3F3D5-9CC4-4606-BC2E-5CA10C83F987}"/>
              </a:ext>
            </a:extLst>
          </p:cNvPr>
          <p:cNvGrpSpPr/>
          <p:nvPr/>
        </p:nvGrpSpPr>
        <p:grpSpPr>
          <a:xfrm>
            <a:off x="947679" y="5585234"/>
            <a:ext cx="537153" cy="684000"/>
            <a:chOff x="947679" y="5585234"/>
            <a:chExt cx="537153" cy="684000"/>
          </a:xfrm>
        </p:grpSpPr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id="{8EB4D0FC-A2D8-4856-ACD5-8FA056E59E92}"/>
                </a:ext>
              </a:extLst>
            </p:cNvPr>
            <p:cNvSpPr/>
            <p:nvPr/>
          </p:nvSpPr>
          <p:spPr>
            <a:xfrm>
              <a:off x="1108255" y="5585234"/>
              <a:ext cx="216000" cy="68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5" name="Grafika 24">
              <a:extLst>
                <a:ext uri="{FF2B5EF4-FFF2-40B4-BE49-F238E27FC236}">
                  <a16:creationId xmlns:a16="http://schemas.microsoft.com/office/drawing/2014/main" id="{3FC93217-44B2-46EA-8749-9A7D29588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7679" y="5658658"/>
              <a:ext cx="537153" cy="537153"/>
            </a:xfrm>
            <a:prstGeom prst="rect">
              <a:avLst/>
            </a:prstGeom>
          </p:spPr>
        </p:pic>
      </p:grp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EB3B615F-D1EC-4FD5-93A6-76C2E0C3DF92}"/>
              </a:ext>
            </a:extLst>
          </p:cNvPr>
          <p:cNvSpPr txBox="1"/>
          <p:nvPr/>
        </p:nvSpPr>
        <p:spPr>
          <a:xfrm>
            <a:off x="1922904" y="5727179"/>
            <a:ext cx="88069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>
                <a:solidFill>
                  <a:srgbClr val="B6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Rozliczenia dokonuje się w tym samym banku, w którym składany był wniosek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A0B5A596-6A17-4E6A-9992-570A5712B2A1}"/>
              </a:ext>
            </a:extLst>
          </p:cNvPr>
          <p:cNvSpPr txBox="1"/>
          <p:nvPr/>
        </p:nvSpPr>
        <p:spPr>
          <a:xfrm>
            <a:off x="432000" y="324141"/>
            <a:ext cx="3951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>
                <a:solidFill>
                  <a:schemeClr val="accent2"/>
                </a:solidFill>
              </a:rPr>
              <a:t>Bankowość elektroniczna</a:t>
            </a:r>
          </a:p>
        </p:txBody>
      </p:sp>
      <p:grpSp>
        <p:nvGrpSpPr>
          <p:cNvPr id="28" name="Grupa 27">
            <a:extLst>
              <a:ext uri="{FF2B5EF4-FFF2-40B4-BE49-F238E27FC236}">
                <a16:creationId xmlns:a16="http://schemas.microsoft.com/office/drawing/2014/main" id="{22B11456-CF3D-4B71-99BB-199E79F42C44}"/>
              </a:ext>
            </a:extLst>
          </p:cNvPr>
          <p:cNvGrpSpPr/>
          <p:nvPr/>
        </p:nvGrpSpPr>
        <p:grpSpPr>
          <a:xfrm>
            <a:off x="6080625" y="1861506"/>
            <a:ext cx="6041336" cy="3648967"/>
            <a:chOff x="6150664" y="2071868"/>
            <a:chExt cx="6041336" cy="3648967"/>
          </a:xfrm>
        </p:grpSpPr>
        <p:grpSp>
          <p:nvGrpSpPr>
            <p:cNvPr id="29" name="Grupa 28">
              <a:extLst>
                <a:ext uri="{FF2B5EF4-FFF2-40B4-BE49-F238E27FC236}">
                  <a16:creationId xmlns:a16="http://schemas.microsoft.com/office/drawing/2014/main" id="{714EE034-0B47-46DF-8E3D-789FB727F4D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50664" y="2071868"/>
              <a:ext cx="6041336" cy="3648967"/>
              <a:chOff x="5319500" y="2310843"/>
              <a:chExt cx="6303753" cy="3807467"/>
            </a:xfrm>
          </p:grpSpPr>
          <p:pic>
            <p:nvPicPr>
              <p:cNvPr id="34" name="Obraz 33" descr="Obraz zawierający tekst, monitor, siedzi, telewizja&#10;&#10;Opis wygenerowany automatycznie">
                <a:extLst>
                  <a:ext uri="{FF2B5EF4-FFF2-40B4-BE49-F238E27FC236}">
                    <a16:creationId xmlns:a16="http://schemas.microsoft.com/office/drawing/2014/main" id="{9CC91FB0-45DC-4FDC-9382-609F38CF54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9500" y="2310843"/>
                <a:ext cx="6303753" cy="3807467"/>
              </a:xfrm>
              <a:prstGeom prst="rect">
                <a:avLst/>
              </a:prstGeom>
            </p:spPr>
          </p:pic>
          <p:sp>
            <p:nvSpPr>
              <p:cNvPr id="35" name="Prostokąt 34">
                <a:extLst>
                  <a:ext uri="{FF2B5EF4-FFF2-40B4-BE49-F238E27FC236}">
                    <a16:creationId xmlns:a16="http://schemas.microsoft.com/office/drawing/2014/main" id="{0A77EA3D-0241-407D-B2C4-6F0E95E8B0BA}"/>
                  </a:ext>
                </a:extLst>
              </p:cNvPr>
              <p:cNvSpPr/>
              <p:nvPr/>
            </p:nvSpPr>
            <p:spPr>
              <a:xfrm>
                <a:off x="8239125" y="5260974"/>
                <a:ext cx="393700" cy="63501"/>
              </a:xfrm>
              <a:prstGeom prst="rect">
                <a:avLst/>
              </a:prstGeom>
              <a:solidFill>
                <a:srgbClr val="2022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30" name="Prostokąt 29">
              <a:extLst>
                <a:ext uri="{FF2B5EF4-FFF2-40B4-BE49-F238E27FC236}">
                  <a16:creationId xmlns:a16="http://schemas.microsoft.com/office/drawing/2014/main" id="{CB88F71E-E40E-46F7-B42F-8E43251A482C}"/>
                </a:ext>
              </a:extLst>
            </p:cNvPr>
            <p:cNvSpPr/>
            <p:nvPr/>
          </p:nvSpPr>
          <p:spPr>
            <a:xfrm>
              <a:off x="7164729" y="2257063"/>
              <a:ext cx="3970117" cy="2498004"/>
            </a:xfrm>
            <a:prstGeom prst="rect">
              <a:avLst/>
            </a:prstGeom>
            <a:solidFill>
              <a:srgbClr val="C00000">
                <a:alpha val="9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>
                <a:solidFill>
                  <a:schemeClr val="accent1"/>
                </a:solidFill>
              </a:endParaRPr>
            </a:p>
          </p:txBody>
        </p:sp>
        <p:pic>
          <p:nvPicPr>
            <p:cNvPr id="31" name="Grafika 30">
              <a:extLst>
                <a:ext uri="{FF2B5EF4-FFF2-40B4-BE49-F238E27FC236}">
                  <a16:creationId xmlns:a16="http://schemas.microsoft.com/office/drawing/2014/main" id="{7827E3C0-4D0C-401F-AA19-621A62127E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29797" t="870" r="30482" b="49583"/>
            <a:stretch/>
          </p:blipFill>
          <p:spPr>
            <a:xfrm>
              <a:off x="9855268" y="2979420"/>
              <a:ext cx="1169043" cy="1003618"/>
            </a:xfrm>
            <a:prstGeom prst="rect">
              <a:avLst/>
            </a:prstGeom>
          </p:spPr>
        </p:pic>
        <p:sp>
          <p:nvSpPr>
            <p:cNvPr id="32" name="pole tekstowe 31">
              <a:extLst>
                <a:ext uri="{FF2B5EF4-FFF2-40B4-BE49-F238E27FC236}">
                  <a16:creationId xmlns:a16="http://schemas.microsoft.com/office/drawing/2014/main" id="{2D10A28E-94AD-4203-8EDC-1A96B21A871C}"/>
                </a:ext>
              </a:extLst>
            </p:cNvPr>
            <p:cNvSpPr txBox="1"/>
            <p:nvPr/>
          </p:nvSpPr>
          <p:spPr>
            <a:xfrm>
              <a:off x="7345618" y="3152041"/>
              <a:ext cx="25202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b="1">
                  <a:solidFill>
                    <a:schemeClr val="bg1"/>
                  </a:solidFill>
                </a:rPr>
                <a:t>Tarcza Finansowa </a:t>
              </a:r>
            </a:p>
            <a:p>
              <a:r>
                <a:rPr lang="pl-PL" sz="2400" b="1">
                  <a:solidFill>
                    <a:schemeClr val="bg1"/>
                  </a:solidFill>
                </a:rPr>
                <a:t>PFR 1.0</a:t>
              </a:r>
            </a:p>
          </p:txBody>
        </p:sp>
        <p:sp>
          <p:nvSpPr>
            <p:cNvPr id="33" name="Prostokąt: zaokrąglone rogi 32">
              <a:extLst>
                <a:ext uri="{FF2B5EF4-FFF2-40B4-BE49-F238E27FC236}">
                  <a16:creationId xmlns:a16="http://schemas.microsoft.com/office/drawing/2014/main" id="{40E0D12D-125E-4D2F-9A5E-164A9D4F3BC3}"/>
                </a:ext>
              </a:extLst>
            </p:cNvPr>
            <p:cNvSpPr/>
            <p:nvPr/>
          </p:nvSpPr>
          <p:spPr>
            <a:xfrm>
              <a:off x="7432420" y="3069060"/>
              <a:ext cx="819808" cy="457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989457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>
            <a:extLst>
              <a:ext uri="{FF2B5EF4-FFF2-40B4-BE49-F238E27FC236}">
                <a16:creationId xmlns:a16="http://schemas.microsoft.com/office/drawing/2014/main" id="{877B3235-AF0A-47F0-93DA-DA5DC978AF90}"/>
              </a:ext>
            </a:extLst>
          </p:cNvPr>
          <p:cNvSpPr/>
          <p:nvPr/>
        </p:nvSpPr>
        <p:spPr>
          <a:xfrm>
            <a:off x="425474" y="1483603"/>
            <a:ext cx="6025567" cy="3878019"/>
          </a:xfrm>
          <a:prstGeom prst="rect">
            <a:avLst/>
          </a:prstGeom>
          <a:solidFill>
            <a:srgbClr val="B6192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E18B292C-24BF-418B-AA60-03A61B9025A2}"/>
              </a:ext>
            </a:extLst>
          </p:cNvPr>
          <p:cNvSpPr/>
          <p:nvPr/>
        </p:nvSpPr>
        <p:spPr>
          <a:xfrm>
            <a:off x="5719120" y="2113478"/>
            <a:ext cx="997223" cy="3276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54193B84-F21E-4D4B-903D-D4A5F8043165}"/>
              </a:ext>
            </a:extLst>
          </p:cNvPr>
          <p:cNvSpPr txBox="1"/>
          <p:nvPr/>
        </p:nvSpPr>
        <p:spPr>
          <a:xfrm>
            <a:off x="817449" y="2573295"/>
            <a:ext cx="44058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Jeżeli Beneficjent nie posiada rachunku w banku, za pośrednictwem którego otrzymał subwencję, to nie ma możliwości złożenia Oświadczenia </a:t>
            </a:r>
          </a:p>
          <a:p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Rozliczeniu, a tym samym zobowiązany będzie do zwrotu 100% otrzymanej subwencji. </a:t>
            </a: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6162B39B-7A4B-462B-BD64-7ED1FCE8F072}"/>
              </a:ext>
            </a:extLst>
          </p:cNvPr>
          <p:cNvSpPr/>
          <p:nvPr/>
        </p:nvSpPr>
        <p:spPr>
          <a:xfrm>
            <a:off x="5767753" y="2146014"/>
            <a:ext cx="5538057" cy="4559586"/>
          </a:xfrm>
          <a:prstGeom prst="rect">
            <a:avLst/>
          </a:prstGeom>
          <a:solidFill>
            <a:srgbClr val="0C749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131A9877-B99C-42CD-96F5-8B2E3763B815}"/>
              </a:ext>
            </a:extLst>
          </p:cNvPr>
          <p:cNvSpPr txBox="1"/>
          <p:nvPr/>
        </p:nvSpPr>
        <p:spPr>
          <a:xfrm>
            <a:off x="6313535" y="3276389"/>
            <a:ext cx="455760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Założenie rachunku bankowego wraz </a:t>
            </a:r>
          </a:p>
          <a:p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usługą bankowości elektronicznej w tym samym banku, za pośrednictwem którego składany był wniosek o subwencję, przed rozpoczęciem biegu terminu na złożenie Oświadczenia o Rozliczeniu, chyba że bank umożliwia odnowienie tej relacji w innym terminie - nie późniejszym niż ostatni dzień terminu na złożenie Oświadczenia </a:t>
            </a:r>
          </a:p>
          <a:p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Rozliczeniu.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50DAEC0E-CD6F-4967-8299-77D1C3DACAB8}"/>
              </a:ext>
            </a:extLst>
          </p:cNvPr>
          <p:cNvSpPr txBox="1"/>
          <p:nvPr/>
        </p:nvSpPr>
        <p:spPr>
          <a:xfrm>
            <a:off x="6323997" y="2382368"/>
            <a:ext cx="2402494" cy="576293"/>
          </a:xfrm>
          <a:prstGeom prst="rect">
            <a:avLst/>
          </a:prstGeom>
          <a:noFill/>
        </p:spPr>
        <p:txBody>
          <a:bodyPr wrap="none" lIns="72000" tIns="72000" rIns="108000" bIns="72000" rtlCol="0">
            <a:spAutoFit/>
          </a:bodyPr>
          <a:lstStyle/>
          <a:p>
            <a:r>
              <a:rPr lang="pl-PL" sz="2800" b="1">
                <a:solidFill>
                  <a:schemeClr val="bg1"/>
                </a:solidFill>
              </a:rPr>
              <a:t>ROZWIĄZANIE 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D2B6B824-C5D2-4524-991F-C95137EAF1BB}"/>
              </a:ext>
            </a:extLst>
          </p:cNvPr>
          <p:cNvSpPr txBox="1"/>
          <p:nvPr/>
        </p:nvSpPr>
        <p:spPr>
          <a:xfrm>
            <a:off x="1610219" y="1819460"/>
            <a:ext cx="1656200" cy="498708"/>
          </a:xfrm>
          <a:prstGeom prst="rect">
            <a:avLst/>
          </a:prstGeom>
          <a:noFill/>
        </p:spPr>
        <p:txBody>
          <a:bodyPr wrap="none" lIns="72000" tIns="72000" rIns="108000" bIns="72000" rtlCol="0">
            <a:spAutoFit/>
          </a:bodyPr>
          <a:lstStyle/>
          <a:p>
            <a:pPr>
              <a:lnSpc>
                <a:spcPct val="80000"/>
              </a:lnSpc>
            </a:pPr>
            <a:r>
              <a:rPr lang="pl-PL" sz="2800" b="1">
                <a:solidFill>
                  <a:schemeClr val="bg1"/>
                </a:solidFill>
              </a:rPr>
              <a:t>PROBLEM</a:t>
            </a:r>
          </a:p>
        </p:txBody>
      </p:sp>
      <p:pic>
        <p:nvPicPr>
          <p:cNvPr id="26" name="Grafika 25">
            <a:extLst>
              <a:ext uri="{FF2B5EF4-FFF2-40B4-BE49-F238E27FC236}">
                <a16:creationId xmlns:a16="http://schemas.microsoft.com/office/drawing/2014/main" id="{4977CF06-904D-4FB0-B02B-B483E7E48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5575" y="4633740"/>
            <a:ext cx="522940" cy="522940"/>
          </a:xfrm>
          <a:prstGeom prst="rect">
            <a:avLst/>
          </a:prstGeom>
        </p:spPr>
      </p:pic>
      <p:pic>
        <p:nvPicPr>
          <p:cNvPr id="27" name="Grafika 26">
            <a:extLst>
              <a:ext uri="{FF2B5EF4-FFF2-40B4-BE49-F238E27FC236}">
                <a16:creationId xmlns:a16="http://schemas.microsoft.com/office/drawing/2014/main" id="{D15595EA-DECD-4FF7-AF17-E7A47AB4F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17788" y="2533230"/>
            <a:ext cx="648000" cy="648000"/>
          </a:xfrm>
          <a:prstGeom prst="rect">
            <a:avLst/>
          </a:prstGeom>
        </p:spPr>
      </p:pic>
      <p:grpSp>
        <p:nvGrpSpPr>
          <p:cNvPr id="28" name="Grupa 27">
            <a:extLst>
              <a:ext uri="{FF2B5EF4-FFF2-40B4-BE49-F238E27FC236}">
                <a16:creationId xmlns:a16="http://schemas.microsoft.com/office/drawing/2014/main" id="{F84CBA51-6491-41E3-991D-63AE810B2203}"/>
              </a:ext>
            </a:extLst>
          </p:cNvPr>
          <p:cNvGrpSpPr/>
          <p:nvPr/>
        </p:nvGrpSpPr>
        <p:grpSpPr>
          <a:xfrm>
            <a:off x="895460" y="1742168"/>
            <a:ext cx="641954" cy="576000"/>
            <a:chOff x="752444" y="1564028"/>
            <a:chExt cx="641954" cy="576000"/>
          </a:xfrm>
          <a:solidFill>
            <a:schemeClr val="bg1"/>
          </a:solidFill>
        </p:grpSpPr>
        <p:pic>
          <p:nvPicPr>
            <p:cNvPr id="29" name="Grafika 28">
              <a:extLst>
                <a:ext uri="{FF2B5EF4-FFF2-40B4-BE49-F238E27FC236}">
                  <a16:creationId xmlns:a16="http://schemas.microsoft.com/office/drawing/2014/main" id="{6BAE0E05-2D63-4462-B5E4-F8DFE03F0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52444" y="1564028"/>
              <a:ext cx="641954" cy="576000"/>
            </a:xfrm>
            <a:prstGeom prst="rect">
              <a:avLst/>
            </a:prstGeom>
          </p:spPr>
        </p:pic>
        <p:grpSp>
          <p:nvGrpSpPr>
            <p:cNvPr id="31" name="Grafika 28">
              <a:extLst>
                <a:ext uri="{FF2B5EF4-FFF2-40B4-BE49-F238E27FC236}">
                  <a16:creationId xmlns:a16="http://schemas.microsoft.com/office/drawing/2014/main" id="{12A5E568-F7D7-434D-9272-163440488683}"/>
                </a:ext>
              </a:extLst>
            </p:cNvPr>
            <p:cNvGrpSpPr/>
            <p:nvPr/>
          </p:nvGrpSpPr>
          <p:grpSpPr>
            <a:xfrm>
              <a:off x="1040918" y="1720177"/>
              <a:ext cx="65006" cy="313128"/>
              <a:chOff x="2328786" y="862933"/>
              <a:chExt cx="65006" cy="313128"/>
            </a:xfrm>
            <a:grpFill/>
          </p:grpSpPr>
          <p:sp>
            <p:nvSpPr>
              <p:cNvPr id="34" name="Dowolny kształt: kształt 33">
                <a:extLst>
                  <a:ext uri="{FF2B5EF4-FFF2-40B4-BE49-F238E27FC236}">
                    <a16:creationId xmlns:a16="http://schemas.microsoft.com/office/drawing/2014/main" id="{670B5266-2ED5-41EB-87B4-172E94FFCF78}"/>
                  </a:ext>
                </a:extLst>
              </p:cNvPr>
              <p:cNvSpPr/>
              <p:nvPr/>
            </p:nvSpPr>
            <p:spPr>
              <a:xfrm>
                <a:off x="2330060" y="862933"/>
                <a:ext cx="61605" cy="218381"/>
              </a:xfrm>
              <a:custGeom>
                <a:avLst/>
                <a:gdLst>
                  <a:gd name="connsiteX0" fmla="*/ 31015 w 61605"/>
                  <a:gd name="connsiteY0" fmla="*/ 0 h 218381"/>
                  <a:gd name="connsiteX1" fmla="*/ 0 w 61605"/>
                  <a:gd name="connsiteY1" fmla="*/ 25918 h 218381"/>
                  <a:gd name="connsiteX2" fmla="*/ 5947 w 61605"/>
                  <a:gd name="connsiteY2" fmla="*/ 199689 h 218381"/>
                  <a:gd name="connsiteX3" fmla="*/ 31016 w 61605"/>
                  <a:gd name="connsiteY3" fmla="*/ 218382 h 218381"/>
                  <a:gd name="connsiteX4" fmla="*/ 55658 w 61605"/>
                  <a:gd name="connsiteY4" fmla="*/ 199689 h 218381"/>
                  <a:gd name="connsiteX5" fmla="*/ 61605 w 61605"/>
                  <a:gd name="connsiteY5" fmla="*/ 25918 h 218381"/>
                  <a:gd name="connsiteX6" fmla="*/ 31015 w 61605"/>
                  <a:gd name="connsiteY6" fmla="*/ 0 h 21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605" h="218381">
                    <a:moveTo>
                      <a:pt x="31015" y="0"/>
                    </a:moveTo>
                    <a:cubicBezTo>
                      <a:pt x="13595" y="0"/>
                      <a:pt x="0" y="9347"/>
                      <a:pt x="0" y="25918"/>
                    </a:cubicBezTo>
                    <a:cubicBezTo>
                      <a:pt x="0" y="76477"/>
                      <a:pt x="5947" y="149129"/>
                      <a:pt x="5947" y="199689"/>
                    </a:cubicBezTo>
                    <a:cubicBezTo>
                      <a:pt x="5949" y="212859"/>
                      <a:pt x="17421" y="218382"/>
                      <a:pt x="31016" y="218382"/>
                    </a:cubicBezTo>
                    <a:cubicBezTo>
                      <a:pt x="41213" y="218382"/>
                      <a:pt x="55658" y="212859"/>
                      <a:pt x="55658" y="199689"/>
                    </a:cubicBezTo>
                    <a:cubicBezTo>
                      <a:pt x="55658" y="149130"/>
                      <a:pt x="61605" y="76478"/>
                      <a:pt x="61605" y="25918"/>
                    </a:cubicBezTo>
                    <a:cubicBezTo>
                      <a:pt x="61605" y="9349"/>
                      <a:pt x="47586" y="0"/>
                      <a:pt x="31015" y="0"/>
                    </a:cubicBezTo>
                    <a:close/>
                  </a:path>
                </a:pathLst>
              </a:custGeom>
              <a:grpFill/>
              <a:ln w="1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5" name="Dowolny kształt: kształt 34">
                <a:extLst>
                  <a:ext uri="{FF2B5EF4-FFF2-40B4-BE49-F238E27FC236}">
                    <a16:creationId xmlns:a16="http://schemas.microsoft.com/office/drawing/2014/main" id="{F7A337A4-AC73-4125-9852-86983DB56962}"/>
                  </a:ext>
                </a:extLst>
              </p:cNvPr>
              <p:cNvSpPr/>
              <p:nvPr/>
            </p:nvSpPr>
            <p:spPr>
              <a:xfrm>
                <a:off x="2328786" y="1110630"/>
                <a:ext cx="65006" cy="65431"/>
              </a:xfrm>
              <a:custGeom>
                <a:avLst/>
                <a:gdLst>
                  <a:gd name="connsiteX0" fmla="*/ 32716 w 65006"/>
                  <a:gd name="connsiteY0" fmla="*/ 0 h 65431"/>
                  <a:gd name="connsiteX1" fmla="*/ 0 w 65006"/>
                  <a:gd name="connsiteY1" fmla="*/ 32716 h 65431"/>
                  <a:gd name="connsiteX2" fmla="*/ 32716 w 65006"/>
                  <a:gd name="connsiteY2" fmla="*/ 65431 h 65431"/>
                  <a:gd name="connsiteX3" fmla="*/ 65007 w 65006"/>
                  <a:gd name="connsiteY3" fmla="*/ 32716 h 65431"/>
                  <a:gd name="connsiteX4" fmla="*/ 32716 w 65006"/>
                  <a:gd name="connsiteY4" fmla="*/ 0 h 65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006" h="65431">
                    <a:moveTo>
                      <a:pt x="32716" y="0"/>
                    </a:moveTo>
                    <a:cubicBezTo>
                      <a:pt x="14022" y="0"/>
                      <a:pt x="0" y="14870"/>
                      <a:pt x="0" y="32716"/>
                    </a:cubicBezTo>
                    <a:cubicBezTo>
                      <a:pt x="0" y="50135"/>
                      <a:pt x="14021" y="65431"/>
                      <a:pt x="32716" y="65431"/>
                    </a:cubicBezTo>
                    <a:cubicBezTo>
                      <a:pt x="50135" y="65431"/>
                      <a:pt x="65007" y="50135"/>
                      <a:pt x="65007" y="32716"/>
                    </a:cubicBezTo>
                    <a:cubicBezTo>
                      <a:pt x="65007" y="14870"/>
                      <a:pt x="50134" y="0"/>
                      <a:pt x="32716" y="0"/>
                    </a:cubicBezTo>
                    <a:close/>
                  </a:path>
                </a:pathLst>
              </a:custGeom>
              <a:grpFill/>
              <a:ln w="1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2DA5ACB7-AD39-4CBB-9742-2E2F3B24BE97}"/>
              </a:ext>
            </a:extLst>
          </p:cNvPr>
          <p:cNvSpPr txBox="1"/>
          <p:nvPr/>
        </p:nvSpPr>
        <p:spPr>
          <a:xfrm>
            <a:off x="432000" y="324141"/>
            <a:ext cx="1493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>
                <a:solidFill>
                  <a:schemeClr val="accent2"/>
                </a:solidFill>
              </a:rPr>
              <a:t>WAŻNE! </a:t>
            </a:r>
          </a:p>
        </p:txBody>
      </p:sp>
    </p:spTree>
    <p:extLst>
      <p:ext uri="{BB962C8B-B14F-4D97-AF65-F5344CB8AC3E}">
        <p14:creationId xmlns:p14="http://schemas.microsoft.com/office/powerpoint/2010/main" val="1343894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CAA03E25-A523-4E25-8029-D5C537D6A2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B61928"/>
              </a:gs>
              <a:gs pos="57000">
                <a:srgbClr val="B61928">
                  <a:alpha val="80000"/>
                </a:srgbClr>
              </a:gs>
              <a:gs pos="0">
                <a:srgbClr val="B61928">
                  <a:alpha val="9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12E7B4B-6139-405C-A97F-8AB79EFC740F}"/>
              </a:ext>
            </a:extLst>
          </p:cNvPr>
          <p:cNvSpPr txBox="1"/>
          <p:nvPr/>
        </p:nvSpPr>
        <p:spPr>
          <a:xfrm>
            <a:off x="7024436" y="2372906"/>
            <a:ext cx="5593631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4800" b="1" dirty="0">
                <a:solidFill>
                  <a:schemeClr val="bg1"/>
                </a:solidFill>
                <a:latin typeface="Calibri"/>
                <a:cs typeface="Calibri"/>
              </a:rPr>
              <a:t>ROZLICZENIA </a:t>
            </a:r>
            <a:endParaRPr lang="pl-PL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4800" b="1" dirty="0">
                <a:solidFill>
                  <a:schemeClr val="bg1"/>
                </a:solidFill>
                <a:latin typeface="Calibri"/>
                <a:cs typeface="Calibri"/>
              </a:rPr>
              <a:t>I UMORZENIA</a:t>
            </a:r>
            <a:endParaRPr lang="pl-PL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3600" dirty="0">
                <a:solidFill>
                  <a:schemeClr val="bg1"/>
                </a:solidFill>
                <a:latin typeface="Calibri"/>
                <a:cs typeface="Calibri"/>
              </a:rPr>
              <a:t>-  zasady ogólne</a:t>
            </a:r>
          </a:p>
          <a:p>
            <a:r>
              <a:rPr lang="pl-PL" sz="2000" dirty="0">
                <a:solidFill>
                  <a:schemeClr val="bg1"/>
                </a:solidFill>
                <a:latin typeface="Calibri"/>
                <a:cs typeface="Calibri"/>
              </a:rPr>
              <a:t>(nie dotyczy umorzeń 100% subwencji)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AE5252C-6545-419D-BEA3-76BE7FAB60FF}"/>
              </a:ext>
            </a:extLst>
          </p:cNvPr>
          <p:cNvSpPr txBox="1"/>
          <p:nvPr/>
        </p:nvSpPr>
        <p:spPr>
          <a:xfrm>
            <a:off x="1972822" y="5528312"/>
            <a:ext cx="247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>
                <a:solidFill>
                  <a:schemeClr val="bg1"/>
                </a:solidFill>
              </a:rPr>
              <a:t>MIKROFIRMA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60A587ED-38BA-425A-826A-75F260B3C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0251" y="1612934"/>
            <a:ext cx="3646759" cy="363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0432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61928"/>
      </a:accent1>
      <a:accent2>
        <a:srgbClr val="62676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36A4BF5231E743A0225835B692C128" ma:contentTypeVersion="2" ma:contentTypeDescription="Utwórz nowy dokument." ma:contentTypeScope="" ma:versionID="884cce154605318447ad0496a31125cf">
  <xsd:schema xmlns:xsd="http://www.w3.org/2001/XMLSchema" xmlns:xs="http://www.w3.org/2001/XMLSchema" xmlns:p="http://schemas.microsoft.com/office/2006/metadata/properties" xmlns:ns2="958905a5-02df-436e-b207-45b59b80425b" targetNamespace="http://schemas.microsoft.com/office/2006/metadata/properties" ma:root="true" ma:fieldsID="510a4a9f77868be8dd0193156a237976" ns2:_="">
    <xsd:import namespace="958905a5-02df-436e-b207-45b59b8042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8905a5-02df-436e-b207-45b59b8042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381C50-5BA6-42D4-ABA2-5F0A8D5A8834}">
  <ds:schemaRefs>
    <ds:schemaRef ds:uri="958905a5-02df-436e-b207-45b59b8042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3236C9B-2156-443F-A124-1431737B7B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F32F78-E255-4BC3-96C0-584A0B1D261C}">
  <ds:schemaRefs>
    <ds:schemaRef ds:uri="http://purl.org/dc/terms/"/>
    <ds:schemaRef ds:uri="http://schemas.openxmlformats.org/package/2006/metadata/core-properties"/>
    <ds:schemaRef ds:uri="958905a5-02df-436e-b207-45b59b80425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3117</Words>
  <Application>Microsoft Office PowerPoint</Application>
  <PresentationFormat>Panoramiczny</PresentationFormat>
  <Paragraphs>455</Paragraphs>
  <Slides>39</Slides>
  <Notes>4</Notes>
  <HiddenSlides>5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ODNOTOWANIE SPADKU PRZYCHODÓW minimum 30% w okresach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Patryk Wyczółkowski</dc:creator>
  <cp:lastModifiedBy>Maciej Buczkowski</cp:lastModifiedBy>
  <cp:revision>58</cp:revision>
  <dcterms:created xsi:type="dcterms:W3CDTF">2021-03-19T18:30:12Z</dcterms:created>
  <dcterms:modified xsi:type="dcterms:W3CDTF">2021-04-15T12:38:30Z</dcterms:modified>
</cp:core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ContentTypeId">
    <vt:lpwstr>0x0101005036A4BF5231E743A0225835B692C128</vt:lpwstr>
  </op:property>
  <op:property fmtid="{D5CDD505-2E9C-101B-9397-08002B2CF9AE}" pid="3" name="MSIP_Label_6a7e4972-a3b7-4d51-a933-10309688c2b7_Enabled">
    <vt:lpwstr>True</vt:lpwstr>
  </op:property>
  <op:property fmtid="{D5CDD505-2E9C-101B-9397-08002B2CF9AE}" pid="4" name="MSIP_Label_6a7e4972-a3b7-4d51-a933-10309688c2b7_SiteId">
    <vt:lpwstr>0d2b6bbb-a69c-41e8-9ef1-c035572bd00e</vt:lpwstr>
  </op:property>
  <op:property fmtid="{D5CDD505-2E9C-101B-9397-08002B2CF9AE}" pid="5" name="MSIP_Label_6a7e4972-a3b7-4d51-a933-10309688c2b7_Owner">
    <vt:lpwstr>maciej.buczkowski@pfr.pl</vt:lpwstr>
  </op:property>
  <op:property fmtid="{D5CDD505-2E9C-101B-9397-08002B2CF9AE}" pid="6" name="MSIP_Label_6a7e4972-a3b7-4d51-a933-10309688c2b7_SetDate">
    <vt:lpwstr>2021-04-15T12:38:28.9527922Z</vt:lpwstr>
  </op:property>
  <op:property fmtid="{D5CDD505-2E9C-101B-9397-08002B2CF9AE}" pid="7" name="MSIP_Label_6a7e4972-a3b7-4d51-a933-10309688c2b7_Name">
    <vt:lpwstr>Publiczne</vt:lpwstr>
  </op:property>
  <op:property fmtid="{D5CDD505-2E9C-101B-9397-08002B2CF9AE}" pid="8" name="MSIP_Label_6a7e4972-a3b7-4d51-a933-10309688c2b7_Application">
    <vt:lpwstr>Microsoft Azure Information Protection</vt:lpwstr>
  </op:property>
  <op:property fmtid="{D5CDD505-2E9C-101B-9397-08002B2CF9AE}" pid="9" name="MSIP_Label_6a7e4972-a3b7-4d51-a933-10309688c2b7_Extended_MSFT_Method">
    <vt:lpwstr>Automatic</vt:lpwstr>
  </op:property>
  <op:property fmtid="{D5CDD505-2E9C-101B-9397-08002B2CF9AE}" pid="10" name="Sensitivity">
    <vt:lpwstr>Publiczne</vt:lpwstr>
  </op:property>
  <op:property fmtid="{D5CDD505-2E9C-101B-9397-08002B2CF9AE}" pid="11" name="BPSKATEGORIA">
    <vt:lpwstr>Ogolnodostepny</vt:lpwstr>
  </op:property>
  <op:property fmtid="{D5CDD505-2E9C-101B-9397-08002B2CF9AE}" pid="12" name="BPSClassifiedBy">
    <vt:lpwstr>BANK\Agnieszka.Chrobot;Agnieszka Chrobot-Barbrich</vt:lpwstr>
  </op:property>
  <op:property fmtid="{D5CDD505-2E9C-101B-9397-08002B2CF9AE}" pid="13" name="BPSClassificationDate">
    <vt:lpwstr>2021-04-16T08:27:14.4643700+02:00</vt:lpwstr>
  </op:property>
  <op:property fmtid="{D5CDD505-2E9C-101B-9397-08002B2CF9AE}" pid="14" name="BPSClassifiedBySID">
    <vt:lpwstr>BANK\S-1-5-21-2235066060-4034229115-1914166231-32514</vt:lpwstr>
  </op:property>
  <op:property fmtid="{D5CDD505-2E9C-101B-9397-08002B2CF9AE}" pid="15" name="BPSGRNItemId">
    <vt:lpwstr>GRN-76aeea16-6085-4d85-9a1a-9fad4496c315</vt:lpwstr>
  </op:property>
  <op:property fmtid="{D5CDD505-2E9C-101B-9397-08002B2CF9AE}" pid="16" name="BPSRefresh">
    <vt:lpwstr>True</vt:lpwstr>
  </op:property>
  <op:property fmtid="{D5CDD505-2E9C-101B-9397-08002B2CF9AE}" pid="17" name="BPSHash">
    <vt:lpwstr>3F47/N73Lw555CidtqMJ6FSdtNQZIcZ8xPWQXwJUjoo=</vt:lpwstr>
  </op:property>
</op:Properties>
</file>